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sldIdLst>
    <p:sldId id="257" r:id="rId2"/>
    <p:sldId id="256" r:id="rId3"/>
    <p:sldId id="285" r:id="rId4"/>
    <p:sldId id="286" r:id="rId5"/>
    <p:sldId id="372" r:id="rId6"/>
    <p:sldId id="381" r:id="rId7"/>
    <p:sldId id="262" r:id="rId8"/>
    <p:sldId id="392" r:id="rId9"/>
    <p:sldId id="263" r:id="rId10"/>
    <p:sldId id="275" r:id="rId11"/>
    <p:sldId id="265" r:id="rId12"/>
    <p:sldId id="266" r:id="rId13"/>
    <p:sldId id="393" r:id="rId14"/>
    <p:sldId id="283" r:id="rId15"/>
    <p:sldId id="399" r:id="rId16"/>
    <p:sldId id="394" r:id="rId17"/>
    <p:sldId id="395" r:id="rId18"/>
    <p:sldId id="400" r:id="rId19"/>
    <p:sldId id="401" r:id="rId20"/>
    <p:sldId id="29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D411D45-E642-4D8B-9531-81E29F3758FA}">
          <p14:sldIdLst>
            <p14:sldId id="257"/>
            <p14:sldId id="256"/>
            <p14:sldId id="285"/>
            <p14:sldId id="286"/>
            <p14:sldId id="372"/>
            <p14:sldId id="381"/>
            <p14:sldId id="262"/>
          </p14:sldIdLst>
        </p14:section>
        <p14:section name="Untitled Section" id="{6D71E2B8-8264-49C1-87AD-59F4CBBA4DC2}">
          <p14:sldIdLst>
            <p14:sldId id="392"/>
            <p14:sldId id="263"/>
            <p14:sldId id="275"/>
            <p14:sldId id="265"/>
            <p14:sldId id="266"/>
            <p14:sldId id="393"/>
            <p14:sldId id="283"/>
            <p14:sldId id="399"/>
            <p14:sldId id="394"/>
            <p14:sldId id="395"/>
            <p14:sldId id="400"/>
            <p14:sldId id="401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ECFA"/>
    <a:srgbClr val="83DDD4"/>
    <a:srgbClr val="F6C1B3"/>
    <a:srgbClr val="BFC8D1"/>
    <a:srgbClr val="6ED9CF"/>
    <a:srgbClr val="FFFFFF"/>
    <a:srgbClr val="FA5C54"/>
    <a:srgbClr val="3E3D89"/>
    <a:srgbClr val="FDFDFD"/>
    <a:srgbClr val="3F4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4" autoAdjust="0"/>
    <p:restoredTop sz="94660"/>
  </p:normalViewPr>
  <p:slideViewPr>
    <p:cSldViewPr snapToGrid="0">
      <p:cViewPr>
        <p:scale>
          <a:sx n="77" d="100"/>
          <a:sy n="77" d="100"/>
        </p:scale>
        <p:origin x="67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77DA8-83D6-4DEF-A693-5C713C88DBD6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EB258-3A64-4698-AC53-35D382C8C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44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b315a75ff_2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4650" y="698500"/>
            <a:ext cx="6205538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b315a75ff_2_62:notes"/>
          <p:cNvSpPr txBox="1">
            <a:spLocks noGrp="1"/>
          </p:cNvSpPr>
          <p:nvPr>
            <p:ph type="body" idx="1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spcFirstLastPara="1" wrap="square" lIns="92915" tIns="92915" rIns="92915" bIns="9291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865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64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Google Shape;1454;g65b1533ed6_5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5" name="Google Shape;1455;g65b1533ed6_5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68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2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638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577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726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6F65D3-6563-4713-9BE8-7CF9A9390645}"/>
              </a:ext>
            </a:extLst>
          </p:cNvPr>
          <p:cNvCxnSpPr>
            <a:cxnSpLocks/>
          </p:cNvCxnSpPr>
          <p:nvPr/>
        </p:nvCxnSpPr>
        <p:spPr>
          <a:xfrm>
            <a:off x="0" y="6430962"/>
            <a:ext cx="12192000" cy="0"/>
          </a:xfrm>
          <a:prstGeom prst="line">
            <a:avLst/>
          </a:prstGeom>
          <a:ln w="25400">
            <a:solidFill>
              <a:schemeClr val="accent1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CCF9E78-6BBC-4373-8848-FD3950FEF73B}"/>
              </a:ext>
            </a:extLst>
          </p:cNvPr>
          <p:cNvSpPr/>
          <p:nvPr userDrawn="1"/>
        </p:nvSpPr>
        <p:spPr>
          <a:xfrm>
            <a:off x="0" y="6485021"/>
            <a:ext cx="12192000" cy="372979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3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7637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91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10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14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9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2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96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42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5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F3C96-A18F-4605-8202-E921E0B903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0928B-020C-41F6-92B6-88101B4F78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07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63551" y="118948"/>
            <a:ext cx="11879768" cy="657178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AutoShape 2" descr="Image result for CBSE logo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403" y="616077"/>
            <a:ext cx="3889310" cy="4094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2399106" y="5022058"/>
            <a:ext cx="76466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cap="all" dirty="0">
                <a:ln w="9000" cmpd="sng">
                  <a:solidFill>
                    <a:srgbClr val="0180DD"/>
                  </a:solidFill>
                  <a:prstDash val="solid"/>
                </a:ln>
                <a:solidFill>
                  <a:srgbClr val="5B9BD5"/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Central Board of 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497213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5227" y="2352364"/>
            <a:ext cx="218243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Trace the progress or all-round development of the learner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27264" y="2173913"/>
            <a:ext cx="33565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Recommended to include multiple forms of assessment tools  having varying and flexible formats (e.g. objective to descriptive, visual, or any other format)to assess all aspects of development in their entirety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0591" y="2506657"/>
            <a:ext cx="19323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Acknowledge and celebrate the uniqueness of each learner</a:t>
            </a:r>
          </a:p>
        </p:txBody>
      </p:sp>
      <p:sp>
        <p:nvSpPr>
          <p:cNvPr id="4" name="Rectangle 3"/>
          <p:cNvSpPr/>
          <p:nvPr/>
        </p:nvSpPr>
        <p:spPr>
          <a:xfrm>
            <a:off x="163551" y="118948"/>
            <a:ext cx="11879768" cy="657178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694318" y="2388389"/>
            <a:ext cx="0" cy="380593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89080" y="2388389"/>
            <a:ext cx="0" cy="3805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766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3551" y="118948"/>
            <a:ext cx="11879768" cy="657178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Rectangle 4"/>
          <p:cNvSpPr/>
          <p:nvPr/>
        </p:nvSpPr>
        <p:spPr>
          <a:xfrm>
            <a:off x="4588577" y="283730"/>
            <a:ext cx="35519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25"/>
              </a:spcBef>
            </a:pPr>
            <a:r>
              <a:rPr lang="en-US" sz="3600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FEATURES OF HPC</a:t>
            </a:r>
          </a:p>
          <a:p>
            <a:pPr algn="just">
              <a:spcBef>
                <a:spcPts val="25"/>
              </a:spcBef>
            </a:pPr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4613" y="1762355"/>
            <a:ext cx="949022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Participatory and learner centric approach</a:t>
            </a:r>
          </a:p>
          <a:p>
            <a:pPr marL="285750" lvl="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sz="20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25"/>
              </a:spcBef>
            </a:pPr>
            <a:endParaRPr lang="en-GB" sz="20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Inclusive</a:t>
            </a: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sz="20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25"/>
              </a:spcBef>
            </a:pPr>
            <a:endParaRPr lang="en-GB" sz="20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Assess the task 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and not the learner - Assess the ability of the child to complete an assessment according to defined competencies and skills continuously.</a:t>
            </a: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25"/>
              </a:spcBef>
            </a:pPr>
            <a:endParaRPr lang="en-GB" sz="20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Builds on self-awareness and self-esteem:</a:t>
            </a:r>
            <a:r>
              <a:rPr lang="en-GB" sz="20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The HPC communicates the strengths and areas of improvement with participation and discussion between the teacher, the child and where possible, the parent.</a:t>
            </a: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15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3551" y="118948"/>
            <a:ext cx="11879768" cy="657178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Rectangle 21"/>
          <p:cNvSpPr/>
          <p:nvPr/>
        </p:nvSpPr>
        <p:spPr>
          <a:xfrm>
            <a:off x="1622593" y="1225671"/>
            <a:ext cx="97408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Goal setting:</a:t>
            </a:r>
            <a:r>
              <a:rPr lang="en-GB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The HPC includes opportunities for the child in consultation with the teacher to set future goals thus providing direction to both, teacher and the child in terms of future action.</a:t>
            </a:r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Tracks skills and competencies: </a:t>
            </a:r>
            <a:r>
              <a:rPr lang="en-GB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Assesses the competencies and skills as laid down in NIPUN</a:t>
            </a: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25"/>
              </a:spcBef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Inter-disciplinary: </a:t>
            </a:r>
            <a:r>
              <a:rPr lang="en-GB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 HPC encourages and offers possibility for inter-disciplinary task assessment under which individual tasks can be assessed, in alignment with the recommendations of the NEP 2020 to break the subject silos.</a:t>
            </a:r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25"/>
              </a:spcBef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r>
              <a:rPr lang="en-GB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Flexible: Activities/ Tasks, Prompts, </a:t>
            </a:r>
            <a:r>
              <a:rPr lang="en-GB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Templates and formats will be provided to the teacher. And, there will be a  possibility to customise them according to a school’s individual needs, making the HPC a flexible tool.</a:t>
            </a: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GB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 algn="just">
              <a:spcBef>
                <a:spcPts val="25"/>
              </a:spcBef>
              <a:buFont typeface="Arial" panose="020B0604020202020204" pitchFamily="34" charset="0"/>
              <a:buChar char="•"/>
            </a:pPr>
            <a:endParaRPr lang="en-US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273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Structure</a:t>
            </a:r>
            <a:endParaRPr lang="ko-KR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920838" y="1839500"/>
            <a:ext cx="4350323" cy="4516452"/>
            <a:chOff x="2939645" y="1294535"/>
            <a:chExt cx="3262742" cy="3387339"/>
          </a:xfrm>
        </p:grpSpPr>
        <p:sp>
          <p:nvSpPr>
            <p:cNvPr id="5" name="Rectangle 5"/>
            <p:cNvSpPr/>
            <p:nvPr/>
          </p:nvSpPr>
          <p:spPr>
            <a:xfrm rot="19334430">
              <a:off x="3344732" y="2008240"/>
              <a:ext cx="2309714" cy="2673634"/>
            </a:xfrm>
            <a:custGeom>
              <a:avLst/>
              <a:gdLst/>
              <a:ahLst/>
              <a:cxnLst/>
              <a:rect l="l" t="t" r="r" b="b"/>
              <a:pathLst>
                <a:path w="4039355" h="4675800">
                  <a:moveTo>
                    <a:pt x="4034497" y="0"/>
                  </a:moveTo>
                  <a:lnTo>
                    <a:pt x="4039355" y="1157334"/>
                  </a:lnTo>
                  <a:lnTo>
                    <a:pt x="4036521" y="1158088"/>
                  </a:lnTo>
                  <a:lnTo>
                    <a:pt x="4036521" y="4184468"/>
                  </a:lnTo>
                  <a:lnTo>
                    <a:pt x="2880543" y="4184469"/>
                  </a:lnTo>
                  <a:lnTo>
                    <a:pt x="2880543" y="2372299"/>
                  </a:lnTo>
                  <a:lnTo>
                    <a:pt x="1096372" y="4675800"/>
                  </a:lnTo>
                  <a:lnTo>
                    <a:pt x="242442" y="4014390"/>
                  </a:lnTo>
                  <a:lnTo>
                    <a:pt x="2044770" y="1687448"/>
                  </a:lnTo>
                  <a:lnTo>
                    <a:pt x="296924" y="2151986"/>
                  </a:lnTo>
                  <a:lnTo>
                    <a:pt x="0" y="1034791"/>
                  </a:lnTo>
                  <a:lnTo>
                    <a:pt x="2097708" y="477269"/>
                  </a:lnTo>
                  <a:lnTo>
                    <a:pt x="2101111" y="490677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126835" y="1294535"/>
              <a:ext cx="888362" cy="888362"/>
              <a:chOff x="4212559" y="1523958"/>
              <a:chExt cx="1002207" cy="100220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4212559" y="1523958"/>
                <a:ext cx="1002207" cy="1002207"/>
              </a:xfrm>
              <a:prstGeom prst="ellipse">
                <a:avLst/>
              </a:pr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326404" y="1637803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939645" y="3147199"/>
              <a:ext cx="888362" cy="888362"/>
              <a:chOff x="3240721" y="3131245"/>
              <a:chExt cx="1002207" cy="1002207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240721" y="3131245"/>
                <a:ext cx="1002207" cy="1002207"/>
              </a:xfrm>
              <a:prstGeom prst="ellipse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354566" y="3245090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314025" y="3147199"/>
              <a:ext cx="888362" cy="888362"/>
              <a:chOff x="5209064" y="3231212"/>
              <a:chExt cx="1002207" cy="100220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5209064" y="3231212"/>
                <a:ext cx="1002207" cy="1002207"/>
              </a:xfrm>
              <a:prstGeom prst="ellipse">
                <a:avLst/>
              </a:pr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22909" y="3345057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7213547" y="1734578"/>
            <a:ext cx="3777336" cy="1098231"/>
            <a:chOff x="5614545" y="1623494"/>
            <a:chExt cx="3068032" cy="823674"/>
          </a:xfrm>
        </p:grpSpPr>
        <p:sp>
          <p:nvSpPr>
            <p:cNvPr id="16" name="TextBox 15"/>
            <p:cNvSpPr txBox="1"/>
            <p:nvPr/>
          </p:nvSpPr>
          <p:spPr>
            <a:xfrm>
              <a:off x="5671396" y="1623494"/>
              <a:ext cx="1539947" cy="4385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Section 1</a:t>
              </a:r>
              <a:endPara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14545" y="2193252"/>
              <a:ext cx="3068032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Developmental Goals and Competencies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056107" y="1839500"/>
            <a:ext cx="144000" cy="14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grpSp>
        <p:nvGrpSpPr>
          <p:cNvPr id="19" name="Group 18"/>
          <p:cNvGrpSpPr/>
          <p:nvPr/>
        </p:nvGrpSpPr>
        <p:grpSpPr>
          <a:xfrm>
            <a:off x="8819713" y="4134850"/>
            <a:ext cx="2948858" cy="1017435"/>
            <a:chOff x="6212679" y="4627005"/>
            <a:chExt cx="2355573" cy="763076"/>
          </a:xfrm>
        </p:grpSpPr>
        <p:sp>
          <p:nvSpPr>
            <p:cNvPr id="20" name="TextBox 19"/>
            <p:cNvSpPr txBox="1"/>
            <p:nvPr/>
          </p:nvSpPr>
          <p:spPr>
            <a:xfrm>
              <a:off x="6212679" y="4627005"/>
              <a:ext cx="2355573" cy="4385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Section III</a:t>
              </a:r>
              <a:endPara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12679" y="5136165"/>
              <a:ext cx="2349209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592277" y="4239767"/>
            <a:ext cx="144000" cy="14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grpSp>
        <p:nvGrpSpPr>
          <p:cNvPr id="23" name="Group 22"/>
          <p:cNvGrpSpPr/>
          <p:nvPr/>
        </p:nvGrpSpPr>
        <p:grpSpPr>
          <a:xfrm>
            <a:off x="421660" y="4134845"/>
            <a:ext cx="3017056" cy="1403618"/>
            <a:chOff x="157992" y="4551439"/>
            <a:chExt cx="2450517" cy="1052714"/>
          </a:xfrm>
        </p:grpSpPr>
        <p:sp>
          <p:nvSpPr>
            <p:cNvPr id="24" name="TextBox 23"/>
            <p:cNvSpPr txBox="1"/>
            <p:nvPr/>
          </p:nvSpPr>
          <p:spPr>
            <a:xfrm>
              <a:off x="251520" y="4551439"/>
              <a:ext cx="2355573" cy="4385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3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Section II</a:t>
              </a:r>
              <a:endPara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7992" y="5165572"/>
              <a:ext cx="2450517" cy="4385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6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Parents’ Feedback</a:t>
              </a:r>
            </a:p>
            <a:p>
              <a:pPr algn="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3511172" y="4239767"/>
            <a:ext cx="144000" cy="14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4442033" y="4509137"/>
            <a:ext cx="32919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STRUCTURE OF HPC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16004" y="4750389"/>
            <a:ext cx="523209" cy="40189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  <p:sp>
        <p:nvSpPr>
          <p:cNvPr id="29" name="Rounded Rectangle 7"/>
          <p:cNvSpPr/>
          <p:nvPr/>
        </p:nvSpPr>
        <p:spPr>
          <a:xfrm>
            <a:off x="5890977" y="2272341"/>
            <a:ext cx="486659" cy="41998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/>
          </a:p>
        </p:txBody>
      </p:sp>
      <p:sp>
        <p:nvSpPr>
          <p:cNvPr id="35" name="Oval 7">
            <a:extLst>
              <a:ext uri="{FF2B5EF4-FFF2-40B4-BE49-F238E27FC236}">
                <a16:creationId xmlns:a16="http://schemas.microsoft.com/office/drawing/2014/main" id="{DCCECCD9-2404-4D96-B2F1-5914D6D12C46}"/>
              </a:ext>
            </a:extLst>
          </p:cNvPr>
          <p:cNvSpPr/>
          <p:nvPr/>
        </p:nvSpPr>
        <p:spPr>
          <a:xfrm>
            <a:off x="4224622" y="4636061"/>
            <a:ext cx="525244" cy="4940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1252915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1059209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HPC Format </a:t>
            </a:r>
          </a:p>
          <a:p>
            <a:r>
              <a:rPr lang="en-US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is a suggestive exemplar card based on the NIPUN BHARAT Guidelines prepared for classes Pre-school 1 to grade 3.</a:t>
            </a:r>
          </a:p>
          <a:p>
            <a:r>
              <a:rPr lang="en-US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CBSE affiliated schools may adopt / adapt the card as per their requirement, context, locality and priorities. </a:t>
            </a:r>
            <a:endParaRPr lang="en-US" sz="38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C9753E-6800-4773-8FEC-13D6096A8F9A}"/>
              </a:ext>
            </a:extLst>
          </p:cNvPr>
          <p:cNvSpPr/>
          <p:nvPr/>
        </p:nvSpPr>
        <p:spPr>
          <a:xfrm>
            <a:off x="915640" y="1787865"/>
            <a:ext cx="505258" cy="505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B7D979-4E52-424C-B95E-4D558E7E247B}"/>
              </a:ext>
            </a:extLst>
          </p:cNvPr>
          <p:cNvSpPr/>
          <p:nvPr/>
        </p:nvSpPr>
        <p:spPr>
          <a:xfrm>
            <a:off x="966857" y="2674296"/>
            <a:ext cx="505258" cy="505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2452B3-65ED-48AE-B171-86EAD445C293}"/>
              </a:ext>
            </a:extLst>
          </p:cNvPr>
          <p:cNvSpPr/>
          <p:nvPr/>
        </p:nvSpPr>
        <p:spPr>
          <a:xfrm>
            <a:off x="966857" y="3746458"/>
            <a:ext cx="505258" cy="5052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809F6A-6C15-4436-928E-D3D07C8738BF}"/>
              </a:ext>
            </a:extLst>
          </p:cNvPr>
          <p:cNvSpPr/>
          <p:nvPr/>
        </p:nvSpPr>
        <p:spPr>
          <a:xfrm>
            <a:off x="966858" y="4509309"/>
            <a:ext cx="505258" cy="505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4F6DD5-53DB-4B37-A716-ACEF7B4C31CC}"/>
              </a:ext>
            </a:extLst>
          </p:cNvPr>
          <p:cNvSpPr/>
          <p:nvPr/>
        </p:nvSpPr>
        <p:spPr>
          <a:xfrm>
            <a:off x="966860" y="5272159"/>
            <a:ext cx="505258" cy="5052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404C37-4350-4D57-9912-DBC9017FEA09}"/>
              </a:ext>
            </a:extLst>
          </p:cNvPr>
          <p:cNvSpPr txBox="1"/>
          <p:nvPr/>
        </p:nvSpPr>
        <p:spPr>
          <a:xfrm>
            <a:off x="1554381" y="1796969"/>
            <a:ext cx="9529938" cy="375552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This card is an individualized and comprehensive representation of a student’s progress.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92674D-D98A-4517-A28E-CBD98B3FEB30}"/>
              </a:ext>
            </a:extLst>
          </p:cNvPr>
          <p:cNvSpPr txBox="1"/>
          <p:nvPr/>
        </p:nvSpPr>
        <p:spPr>
          <a:xfrm>
            <a:off x="1535414" y="2552319"/>
            <a:ext cx="9567871" cy="67191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HPC builds on continuous assessment to present a picture of the student’s progress across a specific time. It provides disaggregated reporting, unlike a single score or letter grade in a subject area. 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DA1A3D-343F-4B01-BA6B-05571FCFB579}"/>
              </a:ext>
            </a:extLst>
          </p:cNvPr>
          <p:cNvSpPr txBox="1"/>
          <p:nvPr/>
        </p:nvSpPr>
        <p:spPr>
          <a:xfrm>
            <a:off x="1530130" y="3585637"/>
            <a:ext cx="9478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600" b="1" dirty="0">
                <a:latin typeface="Calibari"/>
              </a:rPr>
              <a:t>A comprehensive list of age/grade-wise outcomes is given in the Foundation Literacy and Numeracy Framework NIPUN which are expected to be covered during classroom sessions</a:t>
            </a:r>
            <a:r>
              <a:rPr lang="en-US" sz="1200" b="1" dirty="0">
                <a:latin typeface="Calibari"/>
              </a:rPr>
              <a:t>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229B41-6401-4BE0-B3F0-0F641AE161B7}"/>
              </a:ext>
            </a:extLst>
          </p:cNvPr>
          <p:cNvSpPr txBox="1"/>
          <p:nvPr/>
        </p:nvSpPr>
        <p:spPr>
          <a:xfrm>
            <a:off x="1550696" y="4602378"/>
            <a:ext cx="9244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600" b="1" dirty="0">
                <a:latin typeface="Calibari"/>
              </a:rPr>
              <a:t>However, for the purpose of reporting the progress of a student, selected competencies that represent the critical areas of instruction and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en-US" sz="1600" b="1" dirty="0">
                <a:latin typeface="Calibari"/>
              </a:rPr>
              <a:t> are highlighted in this Card along with each developmental goal. </a:t>
            </a:r>
          </a:p>
        </p:txBody>
      </p:sp>
      <p:sp>
        <p:nvSpPr>
          <p:cNvPr id="40" name="Trapezoid 24">
            <a:extLst>
              <a:ext uri="{FF2B5EF4-FFF2-40B4-BE49-F238E27FC236}">
                <a16:creationId xmlns:a16="http://schemas.microsoft.com/office/drawing/2014/main" id="{5FDDB018-5EAB-448A-900F-7074A3EE6BBF}"/>
              </a:ext>
            </a:extLst>
          </p:cNvPr>
          <p:cNvSpPr>
            <a:spLocks noChangeAspect="1"/>
          </p:cNvSpPr>
          <p:nvPr/>
        </p:nvSpPr>
        <p:spPr>
          <a:xfrm rot="8369018">
            <a:off x="1041080" y="4577115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" name="Rectangle 5">
            <a:extLst>
              <a:ext uri="{FF2B5EF4-FFF2-40B4-BE49-F238E27FC236}">
                <a16:creationId xmlns:a16="http://schemas.microsoft.com/office/drawing/2014/main" id="{C33C3D02-53CB-4936-BC1F-C3636C620D31}"/>
              </a:ext>
            </a:extLst>
          </p:cNvPr>
          <p:cNvSpPr>
            <a:spLocks noChangeAspect="1"/>
          </p:cNvSpPr>
          <p:nvPr/>
        </p:nvSpPr>
        <p:spPr>
          <a:xfrm>
            <a:off x="1107680" y="2726591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593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88404C37-4350-4D57-9912-DBC9017FEA09}"/>
              </a:ext>
            </a:extLst>
          </p:cNvPr>
          <p:cNvSpPr txBox="1"/>
          <p:nvPr/>
        </p:nvSpPr>
        <p:spPr>
          <a:xfrm>
            <a:off x="1038426" y="841222"/>
            <a:ext cx="9599193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lvl="0"/>
            <a:r>
              <a:rPr lang="en-US" dirty="0"/>
              <a:t>These Competencies are year-long expectations and are to be measured with the following scale: </a:t>
            </a:r>
          </a:p>
          <a:p>
            <a:pPr lvl="0"/>
            <a:endParaRPr lang="en-US" dirty="0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" name="Rectangle 5">
            <a:extLst>
              <a:ext uri="{FF2B5EF4-FFF2-40B4-BE49-F238E27FC236}">
                <a16:creationId xmlns:a16="http://schemas.microsoft.com/office/drawing/2014/main" id="{C33C3D02-53CB-4936-BC1F-C3636C620D31}"/>
              </a:ext>
            </a:extLst>
          </p:cNvPr>
          <p:cNvSpPr>
            <a:spLocks noChangeAspect="1"/>
          </p:cNvSpPr>
          <p:nvPr/>
        </p:nvSpPr>
        <p:spPr>
          <a:xfrm>
            <a:off x="1107680" y="2726591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924664"/>
              </p:ext>
            </p:extLst>
          </p:nvPr>
        </p:nvGraphicFramePr>
        <p:xfrm>
          <a:off x="834501" y="1677879"/>
          <a:ext cx="10262862" cy="3420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5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7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3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LEVEL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INTERPRETATION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8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Beginner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student is at the beginning stage of the target competency and needs a great deal of support and handholding.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9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Progressing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student is able to meet some part of target competency independently but needs some (occasional) support and handholding.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3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Proficient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student is able to meet the target competency independently, without any support.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6C3493B-0354-41C5-8EAC-1F82289639B9}"/>
              </a:ext>
            </a:extLst>
          </p:cNvPr>
          <p:cNvSpPr txBox="1"/>
          <p:nvPr/>
        </p:nvSpPr>
        <p:spPr>
          <a:xfrm>
            <a:off x="705678" y="5417064"/>
            <a:ext cx="10803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400" b="1" dirty="0">
                <a:latin typeface="Calibari"/>
              </a:rPr>
              <a:t>These goals are to be met with the use of activity-based and experiential learning pedagogy by the teacher to enable a child to develop competencies. Observation and discussions by a teacher are also integral part of pedagogy required.</a:t>
            </a:r>
          </a:p>
          <a:p>
            <a:pPr algn="just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02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C9753E-6800-4773-8FEC-13D6096A8F9A}"/>
              </a:ext>
            </a:extLst>
          </p:cNvPr>
          <p:cNvSpPr/>
          <p:nvPr/>
        </p:nvSpPr>
        <p:spPr>
          <a:xfrm>
            <a:off x="915640" y="1787865"/>
            <a:ext cx="505258" cy="505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B7D979-4E52-424C-B95E-4D558E7E247B}"/>
              </a:ext>
            </a:extLst>
          </p:cNvPr>
          <p:cNvSpPr/>
          <p:nvPr/>
        </p:nvSpPr>
        <p:spPr>
          <a:xfrm>
            <a:off x="966857" y="2674296"/>
            <a:ext cx="505258" cy="505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2452B3-65ED-48AE-B171-86EAD445C293}"/>
              </a:ext>
            </a:extLst>
          </p:cNvPr>
          <p:cNvSpPr/>
          <p:nvPr/>
        </p:nvSpPr>
        <p:spPr>
          <a:xfrm>
            <a:off x="966857" y="3746458"/>
            <a:ext cx="505258" cy="5052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809F6A-6C15-4436-928E-D3D07C8738BF}"/>
              </a:ext>
            </a:extLst>
          </p:cNvPr>
          <p:cNvSpPr/>
          <p:nvPr/>
        </p:nvSpPr>
        <p:spPr>
          <a:xfrm>
            <a:off x="966858" y="4509309"/>
            <a:ext cx="505258" cy="505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4F6DD5-53DB-4B37-A716-ACEF7B4C31CC}"/>
              </a:ext>
            </a:extLst>
          </p:cNvPr>
          <p:cNvSpPr/>
          <p:nvPr/>
        </p:nvSpPr>
        <p:spPr>
          <a:xfrm>
            <a:off x="966860" y="5272159"/>
            <a:ext cx="505258" cy="5052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404C37-4350-4D57-9912-DBC9017FEA09}"/>
              </a:ext>
            </a:extLst>
          </p:cNvPr>
          <p:cNvSpPr txBox="1"/>
          <p:nvPr/>
        </p:nvSpPr>
        <p:spPr>
          <a:xfrm>
            <a:off x="1554381" y="1625212"/>
            <a:ext cx="8956780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lvl="0" algn="just"/>
            <a:r>
              <a:rPr lang="en-US" dirty="0"/>
              <a:t>When a child is at the beginner level, it would be desirable that a teacher include a narrative how she/he will support the child and what parental support is required.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92674D-D98A-4517-A28E-CBD98B3FEB30}"/>
              </a:ext>
            </a:extLst>
          </p:cNvPr>
          <p:cNvSpPr txBox="1"/>
          <p:nvPr/>
        </p:nvSpPr>
        <p:spPr>
          <a:xfrm>
            <a:off x="1527625" y="2565443"/>
            <a:ext cx="9152212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lvl="0" algn="just"/>
            <a:r>
              <a:rPr lang="en-US" dirty="0"/>
              <a:t>For the purpose of representation of the level in the card, schools must select any non-hierarchical and neutral icon such as a flower, tree, smiley etc.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DA1A3D-343F-4B01-BA6B-05571FCFB579}"/>
              </a:ext>
            </a:extLst>
          </p:cNvPr>
          <p:cNvSpPr txBox="1"/>
          <p:nvPr/>
        </p:nvSpPr>
        <p:spPr>
          <a:xfrm>
            <a:off x="1580204" y="3621832"/>
            <a:ext cx="9241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/>
              <a:t>Teachers must keep the record of the baseline level for each student at the beginning of the session. Child’s records of the previous class can be the baseline</a:t>
            </a:r>
            <a:r>
              <a:rPr lang="en-US" sz="1600" dirty="0"/>
              <a:t>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229B41-6401-4BE0-B3F0-0F641AE161B7}"/>
              </a:ext>
            </a:extLst>
          </p:cNvPr>
          <p:cNvSpPr txBox="1"/>
          <p:nvPr/>
        </p:nvSpPr>
        <p:spPr>
          <a:xfrm>
            <a:off x="1550696" y="4602378"/>
            <a:ext cx="9546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600" dirty="0"/>
              <a:t>The Progress Card document is a combination of a child’s own expression of self as well as the teacher’s assessment of the child on the mentioned standards. There is also a section on Self-Assessment and Peer Assessment, which shall reflect child’s self-reflection and peer-reflection on the basis of some tasks of activity-based/ experiential learning.  </a:t>
            </a:r>
          </a:p>
        </p:txBody>
      </p:sp>
      <p:sp>
        <p:nvSpPr>
          <p:cNvPr id="40" name="Trapezoid 24">
            <a:extLst>
              <a:ext uri="{FF2B5EF4-FFF2-40B4-BE49-F238E27FC236}">
                <a16:creationId xmlns:a16="http://schemas.microsoft.com/office/drawing/2014/main" id="{5FDDB018-5EAB-448A-900F-7074A3EE6BBF}"/>
              </a:ext>
            </a:extLst>
          </p:cNvPr>
          <p:cNvSpPr>
            <a:spLocks noChangeAspect="1"/>
          </p:cNvSpPr>
          <p:nvPr/>
        </p:nvSpPr>
        <p:spPr>
          <a:xfrm rot="8369018">
            <a:off x="1041080" y="4577115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" name="Rectangle 5">
            <a:extLst>
              <a:ext uri="{FF2B5EF4-FFF2-40B4-BE49-F238E27FC236}">
                <a16:creationId xmlns:a16="http://schemas.microsoft.com/office/drawing/2014/main" id="{C33C3D02-53CB-4936-BC1F-C3636C620D31}"/>
              </a:ext>
            </a:extLst>
          </p:cNvPr>
          <p:cNvSpPr>
            <a:spLocks noChangeAspect="1"/>
          </p:cNvSpPr>
          <p:nvPr/>
        </p:nvSpPr>
        <p:spPr>
          <a:xfrm>
            <a:off x="1107680" y="2726591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4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C9753E-6800-4773-8FEC-13D6096A8F9A}"/>
              </a:ext>
            </a:extLst>
          </p:cNvPr>
          <p:cNvSpPr/>
          <p:nvPr/>
        </p:nvSpPr>
        <p:spPr>
          <a:xfrm>
            <a:off x="915640" y="1787865"/>
            <a:ext cx="505258" cy="505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B7D979-4E52-424C-B95E-4D558E7E247B}"/>
              </a:ext>
            </a:extLst>
          </p:cNvPr>
          <p:cNvSpPr/>
          <p:nvPr/>
        </p:nvSpPr>
        <p:spPr>
          <a:xfrm>
            <a:off x="966850" y="3784035"/>
            <a:ext cx="505258" cy="505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DA1A3D-343F-4B01-BA6B-05571FCFB579}"/>
              </a:ext>
            </a:extLst>
          </p:cNvPr>
          <p:cNvSpPr txBox="1"/>
          <p:nvPr/>
        </p:nvSpPr>
        <p:spPr>
          <a:xfrm>
            <a:off x="1855412" y="1730601"/>
            <a:ext cx="9420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/>
              <a:t>This gives a complete picture of the child and provides an evidence as well as an opportunity to the child to present her growth in the progress review over years.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229B41-6401-4BE0-B3F0-0F641AE161B7}"/>
              </a:ext>
            </a:extLst>
          </p:cNvPr>
          <p:cNvSpPr txBox="1"/>
          <p:nvPr/>
        </p:nvSpPr>
        <p:spPr>
          <a:xfrm>
            <a:off x="1855412" y="3834738"/>
            <a:ext cx="9298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/>
              <a:t>Finally, a pictorial evidence of the child’s work is represented in the portfolio section. This will essentially present the child’s work in the task assigned.                                                                  </a:t>
            </a:r>
          </a:p>
        </p:txBody>
      </p:sp>
      <p:sp>
        <p:nvSpPr>
          <p:cNvPr id="40" name="Trapezoid 24">
            <a:extLst>
              <a:ext uri="{FF2B5EF4-FFF2-40B4-BE49-F238E27FC236}">
                <a16:creationId xmlns:a16="http://schemas.microsoft.com/office/drawing/2014/main" id="{5FDDB018-5EAB-448A-900F-7074A3EE6BBF}"/>
              </a:ext>
            </a:extLst>
          </p:cNvPr>
          <p:cNvSpPr>
            <a:spLocks noChangeAspect="1"/>
          </p:cNvSpPr>
          <p:nvPr/>
        </p:nvSpPr>
        <p:spPr>
          <a:xfrm rot="8369018">
            <a:off x="1041080" y="4577115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918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rapezoid 24">
            <a:extLst>
              <a:ext uri="{FF2B5EF4-FFF2-40B4-BE49-F238E27FC236}">
                <a16:creationId xmlns:a16="http://schemas.microsoft.com/office/drawing/2014/main" id="{5FDDB018-5EAB-448A-900F-7074A3EE6BBF}"/>
              </a:ext>
            </a:extLst>
          </p:cNvPr>
          <p:cNvSpPr>
            <a:spLocks noChangeAspect="1"/>
          </p:cNvSpPr>
          <p:nvPr/>
        </p:nvSpPr>
        <p:spPr>
          <a:xfrm rot="8369018">
            <a:off x="1041080" y="4577115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210E9-C05E-420C-A0DC-7A1137F34D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31" t="8802" r="20049" b="7184"/>
          <a:stretch/>
        </p:blipFill>
        <p:spPr>
          <a:xfrm>
            <a:off x="603682" y="204186"/>
            <a:ext cx="11123720" cy="6161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85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rapezoid 24">
            <a:extLst>
              <a:ext uri="{FF2B5EF4-FFF2-40B4-BE49-F238E27FC236}">
                <a16:creationId xmlns:a16="http://schemas.microsoft.com/office/drawing/2014/main" id="{5FDDB018-5EAB-448A-900F-7074A3EE6BBF}"/>
              </a:ext>
            </a:extLst>
          </p:cNvPr>
          <p:cNvSpPr>
            <a:spLocks noChangeAspect="1"/>
          </p:cNvSpPr>
          <p:nvPr/>
        </p:nvSpPr>
        <p:spPr>
          <a:xfrm rot="8369018">
            <a:off x="1041080" y="4577115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F7F59AE6-75A4-4330-9D38-9DCB0E4E461B}"/>
              </a:ext>
            </a:extLst>
          </p:cNvPr>
          <p:cNvSpPr>
            <a:spLocks noChangeAspect="1"/>
          </p:cNvSpPr>
          <p:nvPr/>
        </p:nvSpPr>
        <p:spPr>
          <a:xfrm>
            <a:off x="1038426" y="3837086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1363CDB-300C-452C-BBA5-646BAF4D985D}"/>
              </a:ext>
            </a:extLst>
          </p:cNvPr>
          <p:cNvSpPr/>
          <p:nvPr/>
        </p:nvSpPr>
        <p:spPr>
          <a:xfrm rot="5400000">
            <a:off x="1094820" y="539994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" name="Frame 1">
            <a:extLst>
              <a:ext uri="{FF2B5EF4-FFF2-40B4-BE49-F238E27FC236}">
                <a16:creationId xmlns:a16="http://schemas.microsoft.com/office/drawing/2014/main" id="{8578CB0F-C039-4873-ADDE-29F22D2B3046}"/>
              </a:ext>
            </a:extLst>
          </p:cNvPr>
          <p:cNvSpPr/>
          <p:nvPr/>
        </p:nvSpPr>
        <p:spPr>
          <a:xfrm>
            <a:off x="1038426" y="1841397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BEDB1A-5593-4B78-8E83-C4AB267051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81" t="10485" r="31116" b="15728"/>
          <a:stretch/>
        </p:blipFill>
        <p:spPr>
          <a:xfrm>
            <a:off x="1094636" y="0"/>
            <a:ext cx="9807143" cy="633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73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5" name="Rectangle 5404">
            <a:extLst>
              <a:ext uri="{FF2B5EF4-FFF2-40B4-BE49-F238E27FC236}">
                <a16:creationId xmlns:a16="http://schemas.microsoft.com/office/drawing/2014/main" id="{08A6A31E-179F-4830-9ECE-867859222359}"/>
              </a:ext>
            </a:extLst>
          </p:cNvPr>
          <p:cNvSpPr/>
          <p:nvPr/>
        </p:nvSpPr>
        <p:spPr>
          <a:xfrm flipV="1">
            <a:off x="0" y="6148465"/>
            <a:ext cx="12191852" cy="70953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0" y="661079"/>
            <a:ext cx="12192000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00B0F0"/>
                </a:solidFill>
                <a:cs typeface="Arial" pitchFamily="34" charset="0"/>
              </a:rPr>
              <a:t>HOLISTIC PROGRESS CARD (HPC)</a:t>
            </a:r>
            <a:endParaRPr lang="ko-KR" altLang="en-US" sz="4400" b="1" dirty="0">
              <a:solidFill>
                <a:srgbClr val="00B0F0"/>
              </a:solidFill>
              <a:cs typeface="Arial" pitchFamily="34" charset="0"/>
            </a:endParaRPr>
          </a:p>
        </p:txBody>
      </p:sp>
      <p:grpSp>
        <p:nvGrpSpPr>
          <p:cNvPr id="5766" name="Group 5765">
            <a:extLst>
              <a:ext uri="{FF2B5EF4-FFF2-40B4-BE49-F238E27FC236}">
                <a16:creationId xmlns:a16="http://schemas.microsoft.com/office/drawing/2014/main" id="{3BAB2D8B-9011-4435-AB64-A5D5B9435AE3}"/>
              </a:ext>
            </a:extLst>
          </p:cNvPr>
          <p:cNvGrpSpPr/>
          <p:nvPr/>
        </p:nvGrpSpPr>
        <p:grpSpPr>
          <a:xfrm>
            <a:off x="3609436" y="1580832"/>
            <a:ext cx="3864694" cy="4417320"/>
            <a:chOff x="7596534" y="1781236"/>
            <a:chExt cx="3532564" cy="4307246"/>
          </a:xfrm>
        </p:grpSpPr>
        <p:grpSp>
          <p:nvGrpSpPr>
            <p:cNvPr id="5767" name="Group 5766">
              <a:extLst>
                <a:ext uri="{FF2B5EF4-FFF2-40B4-BE49-F238E27FC236}">
                  <a16:creationId xmlns:a16="http://schemas.microsoft.com/office/drawing/2014/main" id="{5FBCC5DE-809E-469F-A131-C76E633872A1}"/>
                </a:ext>
              </a:extLst>
            </p:cNvPr>
            <p:cNvGrpSpPr/>
            <p:nvPr/>
          </p:nvGrpSpPr>
          <p:grpSpPr>
            <a:xfrm>
              <a:off x="8868300" y="3762813"/>
              <a:ext cx="989035" cy="2325669"/>
              <a:chOff x="6660232" y="3023478"/>
              <a:chExt cx="1152128" cy="2709174"/>
            </a:xfrm>
          </p:grpSpPr>
          <p:grpSp>
            <p:nvGrpSpPr>
              <p:cNvPr id="5807" name="Group 5806">
                <a:extLst>
                  <a:ext uri="{FF2B5EF4-FFF2-40B4-BE49-F238E27FC236}">
                    <a16:creationId xmlns:a16="http://schemas.microsoft.com/office/drawing/2014/main" id="{B6010DEF-4AD9-4E1B-B0E0-9800A243820D}"/>
                  </a:ext>
                </a:extLst>
              </p:cNvPr>
              <p:cNvGrpSpPr/>
              <p:nvPr/>
            </p:nvGrpSpPr>
            <p:grpSpPr>
              <a:xfrm rot="5400000">
                <a:off x="5910032" y="3902442"/>
                <a:ext cx="2652420" cy="1008000"/>
                <a:chOff x="3215725" y="3292527"/>
                <a:chExt cx="2652420" cy="1008000"/>
              </a:xfrm>
            </p:grpSpPr>
            <p:sp>
              <p:nvSpPr>
                <p:cNvPr id="5811" name="Block Arc 5810">
                  <a:extLst>
                    <a:ext uri="{FF2B5EF4-FFF2-40B4-BE49-F238E27FC236}">
                      <a16:creationId xmlns:a16="http://schemas.microsoft.com/office/drawing/2014/main" id="{596A757C-C795-447F-9921-01B7BFDCA918}"/>
                    </a:ext>
                  </a:extLst>
                </p:cNvPr>
                <p:cNvSpPr/>
                <p:nvPr/>
              </p:nvSpPr>
              <p:spPr>
                <a:xfrm rot="5400000">
                  <a:off x="4855267" y="3287648"/>
                  <a:ext cx="1008000" cy="1017757"/>
                </a:xfrm>
                <a:prstGeom prst="blockArc">
                  <a:avLst>
                    <a:gd name="adj1" fmla="val 10800000"/>
                    <a:gd name="adj2" fmla="val 9456"/>
                    <a:gd name="adj3" fmla="val 10672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12" name="Rectangle 5811">
                  <a:extLst>
                    <a:ext uri="{FF2B5EF4-FFF2-40B4-BE49-F238E27FC236}">
                      <a16:creationId xmlns:a16="http://schemas.microsoft.com/office/drawing/2014/main" id="{6CDF1F26-FB5D-4E76-87F9-AC5512AD9AC0}"/>
                    </a:ext>
                  </a:extLst>
                </p:cNvPr>
                <p:cNvSpPr/>
                <p:nvPr/>
              </p:nvSpPr>
              <p:spPr>
                <a:xfrm rot="10800000">
                  <a:off x="3215725" y="4192527"/>
                  <a:ext cx="2160000" cy="1080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5813" name="Rectangle 5812">
                  <a:extLst>
                    <a:ext uri="{FF2B5EF4-FFF2-40B4-BE49-F238E27FC236}">
                      <a16:creationId xmlns:a16="http://schemas.microsoft.com/office/drawing/2014/main" id="{0FCB7BDA-B430-4DA8-9ABF-15ED28344AEE}"/>
                    </a:ext>
                  </a:extLst>
                </p:cNvPr>
                <p:cNvSpPr/>
                <p:nvPr/>
              </p:nvSpPr>
              <p:spPr>
                <a:xfrm rot="10800000">
                  <a:off x="3215725" y="3294974"/>
                  <a:ext cx="2160000" cy="1080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5808" name="Rounded Rectangle 29">
                <a:extLst>
                  <a:ext uri="{FF2B5EF4-FFF2-40B4-BE49-F238E27FC236}">
                    <a16:creationId xmlns:a16="http://schemas.microsoft.com/office/drawing/2014/main" id="{00A0312C-6CF0-4583-8993-237D78AF1538}"/>
                  </a:ext>
                </a:extLst>
              </p:cNvPr>
              <p:cNvSpPr/>
              <p:nvPr/>
            </p:nvSpPr>
            <p:spPr>
              <a:xfrm>
                <a:off x="6660232" y="3023478"/>
                <a:ext cx="180010" cy="108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809" name="Rounded Rectangle 32">
                <a:extLst>
                  <a:ext uri="{FF2B5EF4-FFF2-40B4-BE49-F238E27FC236}">
                    <a16:creationId xmlns:a16="http://schemas.microsoft.com/office/drawing/2014/main" id="{3B401940-979E-446B-AA4A-91A332F821D2}"/>
                  </a:ext>
                </a:extLst>
              </p:cNvPr>
              <p:cNvSpPr/>
              <p:nvPr/>
            </p:nvSpPr>
            <p:spPr>
              <a:xfrm>
                <a:off x="7632350" y="3023478"/>
                <a:ext cx="180010" cy="108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810" name="Round Same Side Corner Rectangle 30">
                <a:extLst>
                  <a:ext uri="{FF2B5EF4-FFF2-40B4-BE49-F238E27FC236}">
                    <a16:creationId xmlns:a16="http://schemas.microsoft.com/office/drawing/2014/main" id="{7CAD05A7-053A-4D40-BCB0-BACB3562926D}"/>
                  </a:ext>
                </a:extLst>
              </p:cNvPr>
              <p:cNvSpPr/>
              <p:nvPr/>
            </p:nvSpPr>
            <p:spPr>
              <a:xfrm rot="10800000">
                <a:off x="6840241" y="4038397"/>
                <a:ext cx="789554" cy="158856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5768" name="Oval 5767">
              <a:extLst>
                <a:ext uri="{FF2B5EF4-FFF2-40B4-BE49-F238E27FC236}">
                  <a16:creationId xmlns:a16="http://schemas.microsoft.com/office/drawing/2014/main" id="{BAAB8B95-76A1-4D19-9EDD-34ADB8FA261D}"/>
                </a:ext>
              </a:extLst>
            </p:cNvPr>
            <p:cNvSpPr/>
            <p:nvPr/>
          </p:nvSpPr>
          <p:spPr>
            <a:xfrm rot="19922172">
              <a:off x="9413601" y="5367261"/>
              <a:ext cx="158978" cy="1589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69" name="Oval 5768">
              <a:extLst>
                <a:ext uri="{FF2B5EF4-FFF2-40B4-BE49-F238E27FC236}">
                  <a16:creationId xmlns:a16="http://schemas.microsoft.com/office/drawing/2014/main" id="{ED473B42-77B0-4982-AB2B-5331945C5DEA}"/>
                </a:ext>
              </a:extLst>
            </p:cNvPr>
            <p:cNvSpPr/>
            <p:nvPr/>
          </p:nvSpPr>
          <p:spPr>
            <a:xfrm rot="19922172">
              <a:off x="9414186" y="5216395"/>
              <a:ext cx="79488" cy="794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0" name="Oval 5769">
              <a:extLst>
                <a:ext uri="{FF2B5EF4-FFF2-40B4-BE49-F238E27FC236}">
                  <a16:creationId xmlns:a16="http://schemas.microsoft.com/office/drawing/2014/main" id="{A3A08DCC-03B7-4844-9895-896AA8E377AB}"/>
                </a:ext>
              </a:extLst>
            </p:cNvPr>
            <p:cNvSpPr/>
            <p:nvPr/>
          </p:nvSpPr>
          <p:spPr>
            <a:xfrm rot="19922172">
              <a:off x="9160816" y="5090898"/>
              <a:ext cx="129469" cy="12946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1" name="Oval 5770">
              <a:extLst>
                <a:ext uri="{FF2B5EF4-FFF2-40B4-BE49-F238E27FC236}">
                  <a16:creationId xmlns:a16="http://schemas.microsoft.com/office/drawing/2014/main" id="{B70A2076-C366-4278-926F-4D009D213476}"/>
                </a:ext>
              </a:extLst>
            </p:cNvPr>
            <p:cNvSpPr/>
            <p:nvPr/>
          </p:nvSpPr>
          <p:spPr>
            <a:xfrm rot="19922172">
              <a:off x="9225092" y="4743230"/>
              <a:ext cx="214669" cy="21466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2" name="Oval 5771">
              <a:extLst>
                <a:ext uri="{FF2B5EF4-FFF2-40B4-BE49-F238E27FC236}">
                  <a16:creationId xmlns:a16="http://schemas.microsoft.com/office/drawing/2014/main" id="{5F58F3CC-2BC5-4BB2-89DE-1B65DF797484}"/>
                </a:ext>
              </a:extLst>
            </p:cNvPr>
            <p:cNvSpPr/>
            <p:nvPr/>
          </p:nvSpPr>
          <p:spPr>
            <a:xfrm rot="19922172">
              <a:off x="9331244" y="5671742"/>
              <a:ext cx="129469" cy="12946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3" name="Oval 5772">
              <a:extLst>
                <a:ext uri="{FF2B5EF4-FFF2-40B4-BE49-F238E27FC236}">
                  <a16:creationId xmlns:a16="http://schemas.microsoft.com/office/drawing/2014/main" id="{84D593F4-1144-4B1E-A61B-91ADACF29650}"/>
                </a:ext>
              </a:extLst>
            </p:cNvPr>
            <p:cNvSpPr/>
            <p:nvPr/>
          </p:nvSpPr>
          <p:spPr>
            <a:xfrm rot="19922172">
              <a:off x="9305062" y="4473525"/>
              <a:ext cx="158978" cy="158978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4" name="Oval 5773">
              <a:extLst>
                <a:ext uri="{FF2B5EF4-FFF2-40B4-BE49-F238E27FC236}">
                  <a16:creationId xmlns:a16="http://schemas.microsoft.com/office/drawing/2014/main" id="{6526C7E5-4B34-4F0F-8143-D933DA961C23}"/>
                </a:ext>
              </a:extLst>
            </p:cNvPr>
            <p:cNvSpPr/>
            <p:nvPr/>
          </p:nvSpPr>
          <p:spPr>
            <a:xfrm rot="19922172">
              <a:off x="9068678" y="4293265"/>
              <a:ext cx="129469" cy="12946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5" name="Oval 5774">
              <a:extLst>
                <a:ext uri="{FF2B5EF4-FFF2-40B4-BE49-F238E27FC236}">
                  <a16:creationId xmlns:a16="http://schemas.microsoft.com/office/drawing/2014/main" id="{0B85B0AF-9CC3-4E84-BF89-CB7732A7C14B}"/>
                </a:ext>
              </a:extLst>
            </p:cNvPr>
            <p:cNvSpPr/>
            <p:nvPr/>
          </p:nvSpPr>
          <p:spPr>
            <a:xfrm rot="19922172">
              <a:off x="9347918" y="4261172"/>
              <a:ext cx="110234" cy="11023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6" name="Oval 5775">
              <a:extLst>
                <a:ext uri="{FF2B5EF4-FFF2-40B4-BE49-F238E27FC236}">
                  <a16:creationId xmlns:a16="http://schemas.microsoft.com/office/drawing/2014/main" id="{5AA4A1BE-474D-4DF2-92F5-CD6B6D34D688}"/>
                </a:ext>
              </a:extLst>
            </p:cNvPr>
            <p:cNvSpPr/>
            <p:nvPr/>
          </p:nvSpPr>
          <p:spPr>
            <a:xfrm rot="19922172">
              <a:off x="9488278" y="4986708"/>
              <a:ext cx="129469" cy="12946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7" name="Oval 5776">
              <a:extLst>
                <a:ext uri="{FF2B5EF4-FFF2-40B4-BE49-F238E27FC236}">
                  <a16:creationId xmlns:a16="http://schemas.microsoft.com/office/drawing/2014/main" id="{B3820C95-BB11-4744-84AA-727D60109E1E}"/>
                </a:ext>
              </a:extLst>
            </p:cNvPr>
            <p:cNvSpPr/>
            <p:nvPr/>
          </p:nvSpPr>
          <p:spPr>
            <a:xfrm rot="19922172">
              <a:off x="9230283" y="5514488"/>
              <a:ext cx="79488" cy="794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8" name="Oval 5777">
              <a:extLst>
                <a:ext uri="{FF2B5EF4-FFF2-40B4-BE49-F238E27FC236}">
                  <a16:creationId xmlns:a16="http://schemas.microsoft.com/office/drawing/2014/main" id="{2CB58AED-B36D-4C2F-B446-05046B6C4862}"/>
                </a:ext>
              </a:extLst>
            </p:cNvPr>
            <p:cNvSpPr/>
            <p:nvPr/>
          </p:nvSpPr>
          <p:spPr>
            <a:xfrm rot="19922172">
              <a:off x="9515886" y="4104569"/>
              <a:ext cx="129469" cy="12946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79" name="Oval 5778">
              <a:extLst>
                <a:ext uri="{FF2B5EF4-FFF2-40B4-BE49-F238E27FC236}">
                  <a16:creationId xmlns:a16="http://schemas.microsoft.com/office/drawing/2014/main" id="{68C0A9FD-07BD-479B-9F19-D9B35F8811F5}"/>
                </a:ext>
              </a:extLst>
            </p:cNvPr>
            <p:cNvSpPr/>
            <p:nvPr/>
          </p:nvSpPr>
          <p:spPr>
            <a:xfrm>
              <a:off x="7596534" y="2710959"/>
              <a:ext cx="648072" cy="64807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80" name="Oval 5779">
              <a:extLst>
                <a:ext uri="{FF2B5EF4-FFF2-40B4-BE49-F238E27FC236}">
                  <a16:creationId xmlns:a16="http://schemas.microsoft.com/office/drawing/2014/main" id="{6AAF66B4-0402-4993-9DAF-F4E59E44BC6D}"/>
                </a:ext>
              </a:extLst>
            </p:cNvPr>
            <p:cNvSpPr/>
            <p:nvPr/>
          </p:nvSpPr>
          <p:spPr>
            <a:xfrm>
              <a:off x="9038780" y="1781236"/>
              <a:ext cx="648072" cy="64807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81" name="Oval 5780">
              <a:extLst>
                <a:ext uri="{FF2B5EF4-FFF2-40B4-BE49-F238E27FC236}">
                  <a16:creationId xmlns:a16="http://schemas.microsoft.com/office/drawing/2014/main" id="{25F60085-A08C-495B-8215-D42A887A3B1C}"/>
                </a:ext>
              </a:extLst>
            </p:cNvPr>
            <p:cNvSpPr/>
            <p:nvPr/>
          </p:nvSpPr>
          <p:spPr>
            <a:xfrm>
              <a:off x="10000279" y="2020519"/>
              <a:ext cx="648072" cy="64807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82" name="Oval 5781">
              <a:extLst>
                <a:ext uri="{FF2B5EF4-FFF2-40B4-BE49-F238E27FC236}">
                  <a16:creationId xmlns:a16="http://schemas.microsoft.com/office/drawing/2014/main" id="{044D602B-EC93-4300-83C3-A8A1A0F202ED}"/>
                </a:ext>
              </a:extLst>
            </p:cNvPr>
            <p:cNvSpPr/>
            <p:nvPr/>
          </p:nvSpPr>
          <p:spPr>
            <a:xfrm>
              <a:off x="8077282" y="2020519"/>
              <a:ext cx="648072" cy="64807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5783" name="Oval 5782">
              <a:extLst>
                <a:ext uri="{FF2B5EF4-FFF2-40B4-BE49-F238E27FC236}">
                  <a16:creationId xmlns:a16="http://schemas.microsoft.com/office/drawing/2014/main" id="{B40732E7-016B-4687-B7D7-3093B1DC4564}"/>
                </a:ext>
              </a:extLst>
            </p:cNvPr>
            <p:cNvSpPr/>
            <p:nvPr/>
          </p:nvSpPr>
          <p:spPr>
            <a:xfrm>
              <a:off x="10481026" y="2710959"/>
              <a:ext cx="648072" cy="64807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cxnSp>
          <p:nvCxnSpPr>
            <p:cNvPr id="5784" name="Straight Connector 5783">
              <a:extLst>
                <a:ext uri="{FF2B5EF4-FFF2-40B4-BE49-F238E27FC236}">
                  <a16:creationId xmlns:a16="http://schemas.microsoft.com/office/drawing/2014/main" id="{D0EDDF77-FB6E-48C9-BD0E-DD58986A0C9C}"/>
                </a:ext>
              </a:extLst>
            </p:cNvPr>
            <p:cNvCxnSpPr>
              <a:cxnSpLocks/>
              <a:stCxn id="5793" idx="0"/>
              <a:endCxn id="5780" idx="4"/>
            </p:cNvCxnSpPr>
            <p:nvPr/>
          </p:nvCxnSpPr>
          <p:spPr>
            <a:xfrm flipH="1" flipV="1">
              <a:off x="9362814" y="2429306"/>
              <a:ext cx="2" cy="1507405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5" name="Straight Connector 5784">
              <a:extLst>
                <a:ext uri="{FF2B5EF4-FFF2-40B4-BE49-F238E27FC236}">
                  <a16:creationId xmlns:a16="http://schemas.microsoft.com/office/drawing/2014/main" id="{48CB97B0-4154-4292-BE1B-EE95B48C754A}"/>
                </a:ext>
              </a:extLst>
            </p:cNvPr>
            <p:cNvCxnSpPr>
              <a:cxnSpLocks/>
              <a:stCxn id="5793" idx="0"/>
              <a:endCxn id="5796" idx="4"/>
            </p:cNvCxnSpPr>
            <p:nvPr/>
          </p:nvCxnSpPr>
          <p:spPr>
            <a:xfrm flipH="1" flipV="1">
              <a:off x="8882068" y="3257398"/>
              <a:ext cx="480749" cy="679312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6" name="Straight Connector 5785">
              <a:extLst>
                <a:ext uri="{FF2B5EF4-FFF2-40B4-BE49-F238E27FC236}">
                  <a16:creationId xmlns:a16="http://schemas.microsoft.com/office/drawing/2014/main" id="{DDB20B57-E0EB-43A8-84C4-CA434EE84D33}"/>
                </a:ext>
              </a:extLst>
            </p:cNvPr>
            <p:cNvCxnSpPr>
              <a:cxnSpLocks/>
              <a:stCxn id="5793" idx="0"/>
              <a:endCxn id="5797" idx="4"/>
            </p:cNvCxnSpPr>
            <p:nvPr/>
          </p:nvCxnSpPr>
          <p:spPr>
            <a:xfrm flipV="1">
              <a:off x="9362818" y="3257398"/>
              <a:ext cx="480749" cy="679312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7" name="Straight Connector 5786">
              <a:extLst>
                <a:ext uri="{FF2B5EF4-FFF2-40B4-BE49-F238E27FC236}">
                  <a16:creationId xmlns:a16="http://schemas.microsoft.com/office/drawing/2014/main" id="{E3546539-BFCB-4AE7-88AC-B0CD716F7576}"/>
                </a:ext>
              </a:extLst>
            </p:cNvPr>
            <p:cNvCxnSpPr>
              <a:cxnSpLocks/>
              <a:stCxn id="5793" idx="0"/>
              <a:endCxn id="5783" idx="2"/>
            </p:cNvCxnSpPr>
            <p:nvPr/>
          </p:nvCxnSpPr>
          <p:spPr>
            <a:xfrm flipV="1">
              <a:off x="9362814" y="3034995"/>
              <a:ext cx="1118210" cy="901718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88" name="Freeform 81">
              <a:extLst>
                <a:ext uri="{FF2B5EF4-FFF2-40B4-BE49-F238E27FC236}">
                  <a16:creationId xmlns:a16="http://schemas.microsoft.com/office/drawing/2014/main" id="{B3558096-F1FD-40C8-A1CB-AD4973177310}"/>
                </a:ext>
              </a:extLst>
            </p:cNvPr>
            <p:cNvSpPr/>
            <p:nvPr/>
          </p:nvSpPr>
          <p:spPr>
            <a:xfrm>
              <a:off x="8720130" y="2343757"/>
              <a:ext cx="611784" cy="1566250"/>
            </a:xfrm>
            <a:custGeom>
              <a:avLst/>
              <a:gdLst>
                <a:gd name="connsiteX0" fmla="*/ 506994 w 506994"/>
                <a:gd name="connsiteY0" fmla="*/ 1566249 h 1566249"/>
                <a:gd name="connsiteX1" fmla="*/ 321398 w 506994"/>
                <a:gd name="connsiteY1" fmla="*/ 113168 h 1566249"/>
                <a:gd name="connsiteX2" fmla="*/ 0 w 506994"/>
                <a:gd name="connsiteY2" fmla="*/ 0 h 1566249"/>
                <a:gd name="connsiteX3" fmla="*/ 0 w 506994"/>
                <a:gd name="connsiteY3" fmla="*/ 0 h 1566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6994" h="1566249">
                  <a:moveTo>
                    <a:pt x="506994" y="1566249"/>
                  </a:moveTo>
                  <a:lnTo>
                    <a:pt x="321398" y="11316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89" name="Freeform 114">
              <a:extLst>
                <a:ext uri="{FF2B5EF4-FFF2-40B4-BE49-F238E27FC236}">
                  <a16:creationId xmlns:a16="http://schemas.microsoft.com/office/drawing/2014/main" id="{B6370297-18BE-4AA1-84E2-636EB3F9C00D}"/>
                </a:ext>
              </a:extLst>
            </p:cNvPr>
            <p:cNvSpPr/>
            <p:nvPr/>
          </p:nvSpPr>
          <p:spPr>
            <a:xfrm flipH="1">
              <a:off x="9400241" y="2343757"/>
              <a:ext cx="611784" cy="1566250"/>
            </a:xfrm>
            <a:custGeom>
              <a:avLst/>
              <a:gdLst>
                <a:gd name="connsiteX0" fmla="*/ 506994 w 506994"/>
                <a:gd name="connsiteY0" fmla="*/ 1566249 h 1566249"/>
                <a:gd name="connsiteX1" fmla="*/ 321398 w 506994"/>
                <a:gd name="connsiteY1" fmla="*/ 113168 h 1566249"/>
                <a:gd name="connsiteX2" fmla="*/ 0 w 506994"/>
                <a:gd name="connsiteY2" fmla="*/ 0 h 1566249"/>
                <a:gd name="connsiteX3" fmla="*/ 0 w 506994"/>
                <a:gd name="connsiteY3" fmla="*/ 0 h 1566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6994" h="1566249">
                  <a:moveTo>
                    <a:pt x="506994" y="1566249"/>
                  </a:moveTo>
                  <a:lnTo>
                    <a:pt x="321398" y="113168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cxnSp>
          <p:nvCxnSpPr>
            <p:cNvPr id="5790" name="Straight Connector 5789">
              <a:extLst>
                <a:ext uri="{FF2B5EF4-FFF2-40B4-BE49-F238E27FC236}">
                  <a16:creationId xmlns:a16="http://schemas.microsoft.com/office/drawing/2014/main" id="{731FDC33-0C03-49AF-BE48-E509AC6525FB}"/>
                </a:ext>
              </a:extLst>
            </p:cNvPr>
            <p:cNvCxnSpPr>
              <a:cxnSpLocks/>
              <a:stCxn id="5779" idx="6"/>
              <a:endCxn id="5793" idx="0"/>
            </p:cNvCxnSpPr>
            <p:nvPr/>
          </p:nvCxnSpPr>
          <p:spPr>
            <a:xfrm>
              <a:off x="8244605" y="3034995"/>
              <a:ext cx="1118211" cy="901718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1" name="Straight Connector 5790">
              <a:extLst>
                <a:ext uri="{FF2B5EF4-FFF2-40B4-BE49-F238E27FC236}">
                  <a16:creationId xmlns:a16="http://schemas.microsoft.com/office/drawing/2014/main" id="{DAF62AC2-C963-4C68-9C9F-5A945EC98C74}"/>
                </a:ext>
              </a:extLst>
            </p:cNvPr>
            <p:cNvCxnSpPr>
              <a:cxnSpLocks/>
              <a:stCxn id="5793" idx="0"/>
              <a:endCxn id="5795" idx="7"/>
            </p:cNvCxnSpPr>
            <p:nvPr/>
          </p:nvCxnSpPr>
          <p:spPr>
            <a:xfrm flipH="1" flipV="1">
              <a:off x="8630445" y="3461990"/>
              <a:ext cx="732370" cy="47472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2" name="Straight Connector 5791">
              <a:extLst>
                <a:ext uri="{FF2B5EF4-FFF2-40B4-BE49-F238E27FC236}">
                  <a16:creationId xmlns:a16="http://schemas.microsoft.com/office/drawing/2014/main" id="{77172650-29B1-4BF6-9C81-6F0143352316}"/>
                </a:ext>
              </a:extLst>
            </p:cNvPr>
            <p:cNvCxnSpPr>
              <a:cxnSpLocks/>
              <a:stCxn id="5793" idx="0"/>
              <a:endCxn id="5794" idx="1"/>
            </p:cNvCxnSpPr>
            <p:nvPr/>
          </p:nvCxnSpPr>
          <p:spPr>
            <a:xfrm flipV="1">
              <a:off x="9362814" y="3461990"/>
              <a:ext cx="732370" cy="47472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93" name="Oval 5792">
              <a:extLst>
                <a:ext uri="{FF2B5EF4-FFF2-40B4-BE49-F238E27FC236}">
                  <a16:creationId xmlns:a16="http://schemas.microsoft.com/office/drawing/2014/main" id="{0173E5F7-3BF9-41E4-A58A-276BEE4ECD6E}"/>
                </a:ext>
              </a:extLst>
            </p:cNvPr>
            <p:cNvSpPr/>
            <p:nvPr/>
          </p:nvSpPr>
          <p:spPr>
            <a:xfrm>
              <a:off x="9255482" y="3936714"/>
              <a:ext cx="214669" cy="21466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94" name="Oval 5793">
              <a:extLst>
                <a:ext uri="{FF2B5EF4-FFF2-40B4-BE49-F238E27FC236}">
                  <a16:creationId xmlns:a16="http://schemas.microsoft.com/office/drawing/2014/main" id="{808E3483-D2AB-4800-90A0-F45192A4F30F}"/>
                </a:ext>
              </a:extLst>
            </p:cNvPr>
            <p:cNvSpPr/>
            <p:nvPr/>
          </p:nvSpPr>
          <p:spPr>
            <a:xfrm>
              <a:off x="10000278" y="3367084"/>
              <a:ext cx="648072" cy="64807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95" name="Oval 5794">
              <a:extLst>
                <a:ext uri="{FF2B5EF4-FFF2-40B4-BE49-F238E27FC236}">
                  <a16:creationId xmlns:a16="http://schemas.microsoft.com/office/drawing/2014/main" id="{18C6FC95-0A60-4FBD-9267-C5A978E609AE}"/>
                </a:ext>
              </a:extLst>
            </p:cNvPr>
            <p:cNvSpPr/>
            <p:nvPr/>
          </p:nvSpPr>
          <p:spPr>
            <a:xfrm>
              <a:off x="8077282" y="3367084"/>
              <a:ext cx="648072" cy="64807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96" name="Oval 5795">
              <a:extLst>
                <a:ext uri="{FF2B5EF4-FFF2-40B4-BE49-F238E27FC236}">
                  <a16:creationId xmlns:a16="http://schemas.microsoft.com/office/drawing/2014/main" id="{0C157E96-16EB-4E9E-9F46-46865AB00F84}"/>
                </a:ext>
              </a:extLst>
            </p:cNvPr>
            <p:cNvSpPr/>
            <p:nvPr/>
          </p:nvSpPr>
          <p:spPr>
            <a:xfrm>
              <a:off x="8558031" y="2609329"/>
              <a:ext cx="648072" cy="64807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97" name="Oval 5796">
              <a:extLst>
                <a:ext uri="{FF2B5EF4-FFF2-40B4-BE49-F238E27FC236}">
                  <a16:creationId xmlns:a16="http://schemas.microsoft.com/office/drawing/2014/main" id="{1998CDC9-FE53-44F8-BF03-500AF143601C}"/>
                </a:ext>
              </a:extLst>
            </p:cNvPr>
            <p:cNvSpPr/>
            <p:nvPr/>
          </p:nvSpPr>
          <p:spPr>
            <a:xfrm>
              <a:off x="9519529" y="2609329"/>
              <a:ext cx="648072" cy="64807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798" name="Donut 1">
              <a:extLst>
                <a:ext uri="{FF2B5EF4-FFF2-40B4-BE49-F238E27FC236}">
                  <a16:creationId xmlns:a16="http://schemas.microsoft.com/office/drawing/2014/main" id="{54EA972B-FBBA-42A4-99AB-474294D4F2AE}"/>
                </a:ext>
              </a:extLst>
            </p:cNvPr>
            <p:cNvSpPr/>
            <p:nvPr/>
          </p:nvSpPr>
          <p:spPr>
            <a:xfrm>
              <a:off x="9652056" y="2726931"/>
              <a:ext cx="372568" cy="412868"/>
            </a:xfrm>
            <a:custGeom>
              <a:avLst/>
              <a:gdLst/>
              <a:ahLst/>
              <a:cxnLst/>
              <a:rect l="l" t="t" r="r" b="b"/>
              <a:pathLst>
                <a:path w="3573863" h="3960440">
                  <a:moveTo>
                    <a:pt x="1778235" y="2854144"/>
                  </a:moveTo>
                  <a:cubicBezTo>
                    <a:pt x="1630806" y="2921039"/>
                    <a:pt x="1485756" y="2976063"/>
                    <a:pt x="1346395" y="3019665"/>
                  </a:cubicBezTo>
                  <a:cubicBezTo>
                    <a:pt x="1449229" y="3443341"/>
                    <a:pt x="1614264" y="3717505"/>
                    <a:pt x="1800200" y="3717505"/>
                  </a:cubicBezTo>
                  <a:cubicBezTo>
                    <a:pt x="1981797" y="3717505"/>
                    <a:pt x="2143458" y="3455988"/>
                    <a:pt x="2246629" y="3049019"/>
                  </a:cubicBezTo>
                  <a:cubicBezTo>
                    <a:pt x="2095629" y="2998005"/>
                    <a:pt x="1938082" y="2933129"/>
                    <a:pt x="1778235" y="2854144"/>
                  </a:cubicBezTo>
                  <a:close/>
                  <a:moveTo>
                    <a:pt x="1266675" y="2564179"/>
                  </a:moveTo>
                  <a:lnTo>
                    <a:pt x="1299457" y="2790710"/>
                  </a:lnTo>
                  <a:cubicBezTo>
                    <a:pt x="1367662" y="2767618"/>
                    <a:pt x="1437614" y="2740949"/>
                    <a:pt x="1508914" y="2711076"/>
                  </a:cubicBezTo>
                  <a:cubicBezTo>
                    <a:pt x="1464441" y="2687582"/>
                    <a:pt x="1420733" y="2661738"/>
                    <a:pt x="1377054" y="2634978"/>
                  </a:cubicBezTo>
                  <a:close/>
                  <a:moveTo>
                    <a:pt x="2333774" y="2560277"/>
                  </a:moveTo>
                  <a:cubicBezTo>
                    <a:pt x="2295625" y="2584830"/>
                    <a:pt x="2256319" y="2608268"/>
                    <a:pt x="2216371" y="2631332"/>
                  </a:cubicBezTo>
                  <a:lnTo>
                    <a:pt x="2055143" y="2720029"/>
                  </a:lnTo>
                  <a:cubicBezTo>
                    <a:pt x="2137322" y="2758240"/>
                    <a:pt x="2218112" y="2791558"/>
                    <a:pt x="2296361" y="2820732"/>
                  </a:cubicBezTo>
                  <a:cubicBezTo>
                    <a:pt x="2311421" y="2737872"/>
                    <a:pt x="2324309" y="2650858"/>
                    <a:pt x="2333774" y="2560277"/>
                  </a:cubicBezTo>
                  <a:close/>
                  <a:moveTo>
                    <a:pt x="2938347" y="2115420"/>
                  </a:moveTo>
                  <a:cubicBezTo>
                    <a:pt x="2833874" y="2209266"/>
                    <a:pt x="2717689" y="2301450"/>
                    <a:pt x="2591514" y="2390104"/>
                  </a:cubicBezTo>
                  <a:cubicBezTo>
                    <a:pt x="2577332" y="2568819"/>
                    <a:pt x="2551964" y="2738541"/>
                    <a:pt x="2518016" y="2895802"/>
                  </a:cubicBezTo>
                  <a:cubicBezTo>
                    <a:pt x="2567345" y="2910267"/>
                    <a:pt x="2615150" y="2922759"/>
                    <a:pt x="2661232" y="2933072"/>
                  </a:cubicBezTo>
                  <a:cubicBezTo>
                    <a:pt x="2712976" y="2857644"/>
                    <a:pt x="2799843" y="2808312"/>
                    <a:pt x="2898232" y="2808312"/>
                  </a:cubicBezTo>
                  <a:cubicBezTo>
                    <a:pt x="3002730" y="2808312"/>
                    <a:pt x="3094231" y="2863960"/>
                    <a:pt x="3143840" y="2947770"/>
                  </a:cubicBezTo>
                  <a:cubicBezTo>
                    <a:pt x="3206751" y="2930092"/>
                    <a:pt x="3253488" y="2897708"/>
                    <a:pt x="3281582" y="2851851"/>
                  </a:cubicBezTo>
                  <a:cubicBezTo>
                    <a:pt x="3377140" y="2695873"/>
                    <a:pt x="3235870" y="2418527"/>
                    <a:pt x="2938347" y="2115420"/>
                  </a:cubicBezTo>
                  <a:close/>
                  <a:moveTo>
                    <a:pt x="653371" y="2086408"/>
                  </a:moveTo>
                  <a:cubicBezTo>
                    <a:pt x="358768" y="2375931"/>
                    <a:pt x="216958" y="2642817"/>
                    <a:pt x="306838" y="2798494"/>
                  </a:cubicBezTo>
                  <a:cubicBezTo>
                    <a:pt x="395033" y="2951251"/>
                    <a:pt x="687498" y="2964353"/>
                    <a:pt x="1074605" y="2860911"/>
                  </a:cubicBezTo>
                  <a:cubicBezTo>
                    <a:pt x="1044150" y="2711390"/>
                    <a:pt x="1021245" y="2551128"/>
                    <a:pt x="1007054" y="2383079"/>
                  </a:cubicBezTo>
                  <a:cubicBezTo>
                    <a:pt x="877997" y="2286402"/>
                    <a:pt x="759493" y="2186798"/>
                    <a:pt x="653371" y="2086408"/>
                  </a:cubicBezTo>
                  <a:close/>
                  <a:moveTo>
                    <a:pt x="2606852" y="1818110"/>
                  </a:moveTo>
                  <a:cubicBezTo>
                    <a:pt x="2609297" y="1871560"/>
                    <a:pt x="2610200" y="1925632"/>
                    <a:pt x="2610200" y="1980220"/>
                  </a:cubicBezTo>
                  <a:lnTo>
                    <a:pt x="2607655" y="2082108"/>
                  </a:lnTo>
                  <a:cubicBezTo>
                    <a:pt x="2664327" y="2040229"/>
                    <a:pt x="2718004" y="1997635"/>
                    <a:pt x="2768733" y="1954977"/>
                  </a:cubicBezTo>
                  <a:cubicBezTo>
                    <a:pt x="2718041" y="1909108"/>
                    <a:pt x="2663841" y="1863560"/>
                    <a:pt x="2606852" y="1818110"/>
                  </a:cubicBezTo>
                  <a:close/>
                  <a:moveTo>
                    <a:pt x="995280" y="1792420"/>
                  </a:moveTo>
                  <a:cubicBezTo>
                    <a:pt x="935444" y="1837415"/>
                    <a:pt x="878912" y="1882984"/>
                    <a:pt x="825924" y="1928708"/>
                  </a:cubicBezTo>
                  <a:cubicBezTo>
                    <a:pt x="877915" y="1975725"/>
                    <a:pt x="933502" y="2022554"/>
                    <a:pt x="992040" y="2069282"/>
                  </a:cubicBezTo>
                  <a:cubicBezTo>
                    <a:pt x="990470" y="2039771"/>
                    <a:pt x="990200" y="2010073"/>
                    <a:pt x="990200" y="1980220"/>
                  </a:cubicBezTo>
                  <a:close/>
                  <a:moveTo>
                    <a:pt x="1800199" y="1584251"/>
                  </a:moveTo>
                  <a:cubicBezTo>
                    <a:pt x="1999044" y="1584251"/>
                    <a:pt x="2160239" y="1745446"/>
                    <a:pt x="2160239" y="1944291"/>
                  </a:cubicBezTo>
                  <a:cubicBezTo>
                    <a:pt x="2160239" y="2143136"/>
                    <a:pt x="1999044" y="2304331"/>
                    <a:pt x="1800199" y="2304331"/>
                  </a:cubicBezTo>
                  <a:cubicBezTo>
                    <a:pt x="1601354" y="2304331"/>
                    <a:pt x="1440159" y="2143136"/>
                    <a:pt x="1440159" y="1944291"/>
                  </a:cubicBezTo>
                  <a:cubicBezTo>
                    <a:pt x="1440159" y="1745446"/>
                    <a:pt x="1601354" y="1584251"/>
                    <a:pt x="1800199" y="1584251"/>
                  </a:cubicBezTo>
                  <a:close/>
                  <a:moveTo>
                    <a:pt x="1799180" y="1292973"/>
                  </a:moveTo>
                  <a:cubicBezTo>
                    <a:pt x="1709473" y="1337408"/>
                    <a:pt x="1618838" y="1386220"/>
                    <a:pt x="1527839" y="1438759"/>
                  </a:cubicBezTo>
                  <a:cubicBezTo>
                    <a:pt x="1430103" y="1495187"/>
                    <a:pt x="1336299" y="1553400"/>
                    <a:pt x="1247277" y="1612889"/>
                  </a:cubicBezTo>
                  <a:cubicBezTo>
                    <a:pt x="1237518" y="1731224"/>
                    <a:pt x="1233135" y="1854154"/>
                    <a:pt x="1233135" y="1980220"/>
                  </a:cubicBezTo>
                  <a:lnTo>
                    <a:pt x="1242214" y="2256132"/>
                  </a:lnTo>
                  <a:cubicBezTo>
                    <a:pt x="1325337" y="2314701"/>
                    <a:pt x="1412868" y="2372018"/>
                    <a:pt x="1503964" y="2427827"/>
                  </a:cubicBezTo>
                  <a:cubicBezTo>
                    <a:pt x="1597846" y="2485344"/>
                    <a:pt x="1691436" y="2538760"/>
                    <a:pt x="1784393" y="2586751"/>
                  </a:cubicBezTo>
                  <a:cubicBezTo>
                    <a:pt x="1886614" y="2536574"/>
                    <a:pt x="1990519" y="2481211"/>
                    <a:pt x="2094904" y="2420944"/>
                  </a:cubicBezTo>
                  <a:cubicBezTo>
                    <a:pt x="2186771" y="2367905"/>
                    <a:pt x="2275164" y="2313288"/>
                    <a:pt x="2359234" y="2257296"/>
                  </a:cubicBezTo>
                  <a:cubicBezTo>
                    <a:pt x="2364812" y="2167101"/>
                    <a:pt x="2367265" y="2074538"/>
                    <a:pt x="2367265" y="1980220"/>
                  </a:cubicBezTo>
                  <a:lnTo>
                    <a:pt x="2355768" y="1630798"/>
                  </a:lnTo>
                  <a:cubicBezTo>
                    <a:pt x="2273382" y="1572781"/>
                    <a:pt x="2186657" y="1516029"/>
                    <a:pt x="2096435" y="1460755"/>
                  </a:cubicBezTo>
                  <a:cubicBezTo>
                    <a:pt x="1996852" y="1399746"/>
                    <a:pt x="1897599" y="1343351"/>
                    <a:pt x="1799180" y="1292973"/>
                  </a:cubicBezTo>
                  <a:close/>
                  <a:moveTo>
                    <a:pt x="2285222" y="1081939"/>
                  </a:moveTo>
                  <a:cubicBezTo>
                    <a:pt x="2215903" y="1106831"/>
                    <a:pt x="2144721" y="1134831"/>
                    <a:pt x="2072395" y="1166375"/>
                  </a:cubicBezTo>
                  <a:cubicBezTo>
                    <a:pt x="2123126" y="1193433"/>
                    <a:pt x="2173254" y="1222917"/>
                    <a:pt x="2223344" y="1253604"/>
                  </a:cubicBezTo>
                  <a:lnTo>
                    <a:pt x="2324429" y="1318442"/>
                  </a:lnTo>
                  <a:cubicBezTo>
                    <a:pt x="2313395" y="1236228"/>
                    <a:pt x="2300359" y="1157186"/>
                    <a:pt x="2285222" y="1081939"/>
                  </a:cubicBezTo>
                  <a:close/>
                  <a:moveTo>
                    <a:pt x="1317316" y="1072756"/>
                  </a:moveTo>
                  <a:cubicBezTo>
                    <a:pt x="1302241" y="1146918"/>
                    <a:pt x="1288992" y="1224776"/>
                    <a:pt x="1278338" y="1305859"/>
                  </a:cubicBezTo>
                  <a:cubicBezTo>
                    <a:pt x="1319937" y="1279161"/>
                    <a:pt x="1362772" y="1253543"/>
                    <a:pt x="1406371" y="1228371"/>
                  </a:cubicBezTo>
                  <a:lnTo>
                    <a:pt x="1529166" y="1160817"/>
                  </a:lnTo>
                  <a:cubicBezTo>
                    <a:pt x="1457109" y="1128012"/>
                    <a:pt x="1386248" y="1098795"/>
                    <a:pt x="1317316" y="1072756"/>
                  </a:cubicBezTo>
                  <a:close/>
                  <a:moveTo>
                    <a:pt x="2999167" y="931965"/>
                  </a:moveTo>
                  <a:cubicBezTo>
                    <a:pt x="2863797" y="929602"/>
                    <a:pt x="2695165" y="956643"/>
                    <a:pt x="2505705" y="1011187"/>
                  </a:cubicBezTo>
                  <a:cubicBezTo>
                    <a:pt x="2540918" y="1162557"/>
                    <a:pt x="2567684" y="1326382"/>
                    <a:pt x="2585126" y="1499198"/>
                  </a:cubicBezTo>
                  <a:cubicBezTo>
                    <a:pt x="2715788" y="1596638"/>
                    <a:pt x="2835744" y="1697107"/>
                    <a:pt x="2943147" y="1798370"/>
                  </a:cubicBezTo>
                  <a:cubicBezTo>
                    <a:pt x="3255545" y="1499362"/>
                    <a:pt x="3408394" y="1221406"/>
                    <a:pt x="3315904" y="1061209"/>
                  </a:cubicBezTo>
                  <a:cubicBezTo>
                    <a:pt x="3266970" y="976452"/>
                    <a:pt x="3155149" y="934688"/>
                    <a:pt x="2999167" y="931965"/>
                  </a:cubicBezTo>
                  <a:close/>
                  <a:moveTo>
                    <a:pt x="638815" y="915787"/>
                  </a:moveTo>
                  <a:cubicBezTo>
                    <a:pt x="482814" y="914444"/>
                    <a:pt x="369943" y="953278"/>
                    <a:pt x="318816" y="1036731"/>
                  </a:cubicBezTo>
                  <a:cubicBezTo>
                    <a:pt x="287500" y="1087848"/>
                    <a:pt x="281619" y="1151999"/>
                    <a:pt x="300317" y="1225375"/>
                  </a:cubicBezTo>
                  <a:cubicBezTo>
                    <a:pt x="453717" y="1230852"/>
                    <a:pt x="576064" y="1357222"/>
                    <a:pt x="576064" y="1512168"/>
                  </a:cubicBezTo>
                  <a:cubicBezTo>
                    <a:pt x="576064" y="1559570"/>
                    <a:pt x="564614" y="1604297"/>
                    <a:pt x="543189" y="1643149"/>
                  </a:cubicBezTo>
                  <a:cubicBezTo>
                    <a:pt x="577674" y="1684387"/>
                    <a:pt x="615806" y="1726058"/>
                    <a:pt x="656975" y="1768243"/>
                  </a:cubicBezTo>
                  <a:cubicBezTo>
                    <a:pt x="764771" y="1670077"/>
                    <a:pt x="885233" y="1573151"/>
                    <a:pt x="1016791" y="1480089"/>
                  </a:cubicBezTo>
                  <a:cubicBezTo>
                    <a:pt x="1034643" y="1309060"/>
                    <a:pt x="1062149" y="1147092"/>
                    <a:pt x="1097625" y="997448"/>
                  </a:cubicBezTo>
                  <a:cubicBezTo>
                    <a:pt x="922693" y="944833"/>
                    <a:pt x="766343" y="916885"/>
                    <a:pt x="638815" y="915787"/>
                  </a:cubicBezTo>
                  <a:close/>
                  <a:moveTo>
                    <a:pt x="1800200" y="242935"/>
                  </a:moveTo>
                  <a:cubicBezTo>
                    <a:pt x="1628632" y="242935"/>
                    <a:pt x="1474860" y="476364"/>
                    <a:pt x="1371457" y="845375"/>
                  </a:cubicBezTo>
                  <a:cubicBezTo>
                    <a:pt x="1510785" y="893390"/>
                    <a:pt x="1655544" y="953061"/>
                    <a:pt x="1802618" y="1024206"/>
                  </a:cubicBezTo>
                  <a:cubicBezTo>
                    <a:pt x="1948575" y="956462"/>
                    <a:pt x="2092393" y="899996"/>
                    <a:pt x="2231205" y="855254"/>
                  </a:cubicBezTo>
                  <a:cubicBezTo>
                    <a:pt x="2203972" y="756128"/>
                    <a:pt x="2173100" y="666602"/>
                    <a:pt x="2138735" y="588741"/>
                  </a:cubicBezTo>
                  <a:cubicBezTo>
                    <a:pt x="1989649" y="579063"/>
                    <a:pt x="1872207" y="454685"/>
                    <a:pt x="1872207" y="302877"/>
                  </a:cubicBezTo>
                  <a:lnTo>
                    <a:pt x="1876505" y="260249"/>
                  </a:lnTo>
                  <a:cubicBezTo>
                    <a:pt x="1851965" y="248332"/>
                    <a:pt x="1826288" y="242935"/>
                    <a:pt x="1800200" y="242935"/>
                  </a:cubicBezTo>
                  <a:close/>
                  <a:moveTo>
                    <a:pt x="1800200" y="0"/>
                  </a:moveTo>
                  <a:cubicBezTo>
                    <a:pt x="1869864" y="0"/>
                    <a:pt x="1937474" y="21500"/>
                    <a:pt x="2001400" y="62841"/>
                  </a:cubicBezTo>
                  <a:cubicBezTo>
                    <a:pt x="2046831" y="32440"/>
                    <a:pt x="2101480" y="14845"/>
                    <a:pt x="2160239" y="14845"/>
                  </a:cubicBezTo>
                  <a:cubicBezTo>
                    <a:pt x="2319315" y="14845"/>
                    <a:pt x="2448271" y="143801"/>
                    <a:pt x="2448271" y="302877"/>
                  </a:cubicBezTo>
                  <a:cubicBezTo>
                    <a:pt x="2448271" y="390874"/>
                    <a:pt x="2408810" y="469655"/>
                    <a:pt x="2345781" y="521503"/>
                  </a:cubicBezTo>
                  <a:cubicBezTo>
                    <a:pt x="2383927" y="603296"/>
                    <a:pt x="2417431" y="693947"/>
                    <a:pt x="2447297" y="791609"/>
                  </a:cubicBezTo>
                  <a:cubicBezTo>
                    <a:pt x="2970165" y="657950"/>
                    <a:pt x="3387629" y="699569"/>
                    <a:pt x="3526292" y="939741"/>
                  </a:cubicBezTo>
                  <a:cubicBezTo>
                    <a:pt x="3666393" y="1182403"/>
                    <a:pt x="3488654" y="1570199"/>
                    <a:pt x="3103466" y="1960424"/>
                  </a:cubicBezTo>
                  <a:cubicBezTo>
                    <a:pt x="3470949" y="2355583"/>
                    <a:pt x="3633606" y="2742288"/>
                    <a:pt x="3488732" y="2978761"/>
                  </a:cubicBezTo>
                  <a:cubicBezTo>
                    <a:pt x="3428277" y="3077440"/>
                    <a:pt x="3320191" y="3140292"/>
                    <a:pt x="3176550" y="3166836"/>
                  </a:cubicBezTo>
                  <a:cubicBezTo>
                    <a:pt x="3145985" y="3291955"/>
                    <a:pt x="3032902" y="3384376"/>
                    <a:pt x="2898232" y="3384376"/>
                  </a:cubicBezTo>
                  <a:cubicBezTo>
                    <a:pt x="2756837" y="3384376"/>
                    <a:pt x="2639238" y="3282493"/>
                    <a:pt x="2615411" y="3148031"/>
                  </a:cubicBezTo>
                  <a:cubicBezTo>
                    <a:pt x="2565981" y="3138986"/>
                    <a:pt x="2515458" y="3127210"/>
                    <a:pt x="2463844" y="3113602"/>
                  </a:cubicBezTo>
                  <a:cubicBezTo>
                    <a:pt x="2318011" y="3625660"/>
                    <a:pt x="2075098" y="3960440"/>
                    <a:pt x="1800200" y="3960440"/>
                  </a:cubicBezTo>
                  <a:cubicBezTo>
                    <a:pt x="1519205" y="3960440"/>
                    <a:pt x="1271629" y="3610643"/>
                    <a:pt x="1127186" y="3079228"/>
                  </a:cubicBezTo>
                  <a:cubicBezTo>
                    <a:pt x="627082" y="3198995"/>
                    <a:pt x="230836" y="3152724"/>
                    <a:pt x="96450" y="2919961"/>
                  </a:cubicBezTo>
                  <a:cubicBezTo>
                    <a:pt x="-40561" y="2682651"/>
                    <a:pt x="126404" y="2306537"/>
                    <a:pt x="494549" y="1925523"/>
                  </a:cubicBezTo>
                  <a:lnTo>
                    <a:pt x="373580" y="1785812"/>
                  </a:lnTo>
                  <a:cubicBezTo>
                    <a:pt x="346850" y="1795631"/>
                    <a:pt x="317974" y="1800200"/>
                    <a:pt x="288032" y="1800200"/>
                  </a:cubicBezTo>
                  <a:cubicBezTo>
                    <a:pt x="128956" y="1800200"/>
                    <a:pt x="0" y="1671244"/>
                    <a:pt x="0" y="1512168"/>
                  </a:cubicBezTo>
                  <a:cubicBezTo>
                    <a:pt x="0" y="1428111"/>
                    <a:pt x="36006" y="1352464"/>
                    <a:pt x="94065" y="1300493"/>
                  </a:cubicBezTo>
                  <a:cubicBezTo>
                    <a:pt x="43643" y="1149446"/>
                    <a:pt x="47337" y="1014823"/>
                    <a:pt x="111666" y="909822"/>
                  </a:cubicBezTo>
                  <a:cubicBezTo>
                    <a:pt x="253078" y="678998"/>
                    <a:pt x="655099" y="644207"/>
                    <a:pt x="1156926" y="780244"/>
                  </a:cubicBezTo>
                  <a:cubicBezTo>
                    <a:pt x="1303899" y="305876"/>
                    <a:pt x="1537438" y="0"/>
                    <a:pt x="18002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5799" name="Oval 12287">
              <a:extLst>
                <a:ext uri="{FF2B5EF4-FFF2-40B4-BE49-F238E27FC236}">
                  <a16:creationId xmlns:a16="http://schemas.microsoft.com/office/drawing/2014/main" id="{CB93DA73-B405-437F-8B3F-7014EC4C6BFC}"/>
                </a:ext>
              </a:extLst>
            </p:cNvPr>
            <p:cNvSpPr/>
            <p:nvPr/>
          </p:nvSpPr>
          <p:spPr>
            <a:xfrm>
              <a:off x="8218554" y="2157258"/>
              <a:ext cx="376297" cy="374916"/>
            </a:xfrm>
            <a:custGeom>
              <a:avLst/>
              <a:gdLst/>
              <a:ahLst/>
              <a:cxnLst/>
              <a:rect l="l" t="t" r="r" b="b"/>
              <a:pathLst>
                <a:path w="3960440" h="3945921">
                  <a:moveTo>
                    <a:pt x="1598844" y="0"/>
                  </a:moveTo>
                  <a:cubicBezTo>
                    <a:pt x="1857342" y="0"/>
                    <a:pt x="2066896" y="209554"/>
                    <a:pt x="2066896" y="468052"/>
                  </a:cubicBezTo>
                  <a:cubicBezTo>
                    <a:pt x="2066896" y="646802"/>
                    <a:pt x="1966694" y="802149"/>
                    <a:pt x="1818364" y="879058"/>
                  </a:cubicBezTo>
                  <a:lnTo>
                    <a:pt x="1965948" y="1429850"/>
                  </a:lnTo>
                  <a:cubicBezTo>
                    <a:pt x="2234183" y="1439289"/>
                    <a:pt x="2449559" y="1654793"/>
                    <a:pt x="2458766" y="1923094"/>
                  </a:cubicBezTo>
                  <a:lnTo>
                    <a:pt x="3052787" y="2082261"/>
                  </a:lnTo>
                  <a:cubicBezTo>
                    <a:pt x="3115207" y="1899813"/>
                    <a:pt x="3288586" y="1769556"/>
                    <a:pt x="3492388" y="1769556"/>
                  </a:cubicBezTo>
                  <a:cubicBezTo>
                    <a:pt x="3750886" y="1769556"/>
                    <a:pt x="3960440" y="1979110"/>
                    <a:pt x="3960440" y="2237608"/>
                  </a:cubicBezTo>
                  <a:cubicBezTo>
                    <a:pt x="3960440" y="2496106"/>
                    <a:pt x="3750886" y="2705660"/>
                    <a:pt x="3492388" y="2705660"/>
                  </a:cubicBezTo>
                  <a:cubicBezTo>
                    <a:pt x="3255123" y="2705660"/>
                    <a:pt x="3059091" y="2529117"/>
                    <a:pt x="3030620" y="2299941"/>
                  </a:cubicBezTo>
                  <a:lnTo>
                    <a:pt x="2422827" y="2137084"/>
                  </a:lnTo>
                  <a:cubicBezTo>
                    <a:pt x="2374914" y="2257246"/>
                    <a:pt x="2282973" y="2354960"/>
                    <a:pt x="2166800" y="2410258"/>
                  </a:cubicBezTo>
                  <a:lnTo>
                    <a:pt x="2329067" y="3015847"/>
                  </a:lnTo>
                  <a:cubicBezTo>
                    <a:pt x="2559464" y="3043136"/>
                    <a:pt x="2737303" y="3239734"/>
                    <a:pt x="2737303" y="3477869"/>
                  </a:cubicBezTo>
                  <a:cubicBezTo>
                    <a:pt x="2737303" y="3736367"/>
                    <a:pt x="2527749" y="3945921"/>
                    <a:pt x="2269251" y="3945921"/>
                  </a:cubicBezTo>
                  <a:cubicBezTo>
                    <a:pt x="2010753" y="3945921"/>
                    <a:pt x="1801199" y="3736367"/>
                    <a:pt x="1801199" y="3477869"/>
                  </a:cubicBezTo>
                  <a:cubicBezTo>
                    <a:pt x="1801199" y="3274904"/>
                    <a:pt x="1930388" y="3102113"/>
                    <a:pt x="2111643" y="3038969"/>
                  </a:cubicBezTo>
                  <a:lnTo>
                    <a:pt x="1956503" y="2459980"/>
                  </a:lnTo>
                  <a:cubicBezTo>
                    <a:pt x="1952432" y="2460875"/>
                    <a:pt x="1948330" y="2460923"/>
                    <a:pt x="1944216" y="2460923"/>
                  </a:cubicBezTo>
                  <a:cubicBezTo>
                    <a:pt x="1742647" y="2460923"/>
                    <a:pt x="1568040" y="2345487"/>
                    <a:pt x="1484865" y="2176122"/>
                  </a:cubicBezTo>
                  <a:lnTo>
                    <a:pt x="930415" y="2324686"/>
                  </a:lnTo>
                  <a:cubicBezTo>
                    <a:pt x="904712" y="2556716"/>
                    <a:pt x="707355" y="2736304"/>
                    <a:pt x="468052" y="2736304"/>
                  </a:cubicBezTo>
                  <a:cubicBezTo>
                    <a:pt x="209554" y="2736304"/>
                    <a:pt x="0" y="2526750"/>
                    <a:pt x="0" y="2268252"/>
                  </a:cubicBezTo>
                  <a:cubicBezTo>
                    <a:pt x="0" y="2009754"/>
                    <a:pt x="209554" y="1800200"/>
                    <a:pt x="468052" y="1800200"/>
                  </a:cubicBezTo>
                  <a:cubicBezTo>
                    <a:pt x="669892" y="1800200"/>
                    <a:pt x="841893" y="1927961"/>
                    <a:pt x="906009" y="2107606"/>
                  </a:cubicBezTo>
                  <a:lnTo>
                    <a:pt x="1429897" y="1967231"/>
                  </a:lnTo>
                  <a:cubicBezTo>
                    <a:pt x="1427753" y="1959679"/>
                    <a:pt x="1427584" y="1952005"/>
                    <a:pt x="1427584" y="1944291"/>
                  </a:cubicBezTo>
                  <a:cubicBezTo>
                    <a:pt x="1427584" y="1727054"/>
                    <a:pt x="1561663" y="1541133"/>
                    <a:pt x="1751891" y="1465536"/>
                  </a:cubicBezTo>
                  <a:lnTo>
                    <a:pt x="1609736" y="935006"/>
                  </a:lnTo>
                  <a:cubicBezTo>
                    <a:pt x="1606130" y="936062"/>
                    <a:pt x="1602492" y="936104"/>
                    <a:pt x="1598844" y="936104"/>
                  </a:cubicBezTo>
                  <a:cubicBezTo>
                    <a:pt x="1340346" y="936104"/>
                    <a:pt x="1130792" y="726550"/>
                    <a:pt x="1130792" y="468052"/>
                  </a:cubicBezTo>
                  <a:cubicBezTo>
                    <a:pt x="1130792" y="209554"/>
                    <a:pt x="1340346" y="0"/>
                    <a:pt x="159884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800" name="Oval 21">
              <a:extLst>
                <a:ext uri="{FF2B5EF4-FFF2-40B4-BE49-F238E27FC236}">
                  <a16:creationId xmlns:a16="http://schemas.microsoft.com/office/drawing/2014/main" id="{E9708B7B-A0E2-4E28-9120-9CE699F7556A}"/>
                </a:ext>
              </a:extLst>
            </p:cNvPr>
            <p:cNvSpPr>
              <a:spLocks noChangeAspect="1"/>
            </p:cNvSpPr>
            <p:nvPr/>
          </p:nvSpPr>
          <p:spPr>
            <a:xfrm rot="20700000">
              <a:off x="8195918" y="3533697"/>
              <a:ext cx="387594" cy="314845"/>
            </a:xfrm>
            <a:custGeom>
              <a:avLst/>
              <a:gdLst/>
              <a:ahLst/>
              <a:cxnLst/>
              <a:rect l="l" t="t" r="r" b="b"/>
              <a:pathLst>
                <a:path w="4088377" h="3321003">
                  <a:moveTo>
                    <a:pt x="1365628" y="1622218"/>
                  </a:moveTo>
                  <a:cubicBezTo>
                    <a:pt x="1121373" y="1556771"/>
                    <a:pt x="870309" y="1701722"/>
                    <a:pt x="804861" y="1945977"/>
                  </a:cubicBezTo>
                  <a:cubicBezTo>
                    <a:pt x="739413" y="2190232"/>
                    <a:pt x="884365" y="2441296"/>
                    <a:pt x="1128620" y="2506744"/>
                  </a:cubicBezTo>
                  <a:cubicBezTo>
                    <a:pt x="1372875" y="2572191"/>
                    <a:pt x="1623939" y="2427240"/>
                    <a:pt x="1689387" y="2182985"/>
                  </a:cubicBezTo>
                  <a:cubicBezTo>
                    <a:pt x="1754835" y="1938730"/>
                    <a:pt x="1609883" y="1687666"/>
                    <a:pt x="1365628" y="1622218"/>
                  </a:cubicBezTo>
                  <a:close/>
                  <a:moveTo>
                    <a:pt x="1447099" y="1318163"/>
                  </a:moveTo>
                  <a:cubicBezTo>
                    <a:pt x="1859279" y="1428606"/>
                    <a:pt x="2103885" y="1852277"/>
                    <a:pt x="1993442" y="2264456"/>
                  </a:cubicBezTo>
                  <a:cubicBezTo>
                    <a:pt x="1882999" y="2676636"/>
                    <a:pt x="1459328" y="2921242"/>
                    <a:pt x="1047149" y="2810799"/>
                  </a:cubicBezTo>
                  <a:cubicBezTo>
                    <a:pt x="634969" y="2700356"/>
                    <a:pt x="390363" y="2276685"/>
                    <a:pt x="500806" y="1864505"/>
                  </a:cubicBezTo>
                  <a:cubicBezTo>
                    <a:pt x="611249" y="1452326"/>
                    <a:pt x="1034920" y="1207720"/>
                    <a:pt x="1447099" y="1318163"/>
                  </a:cubicBezTo>
                  <a:close/>
                  <a:moveTo>
                    <a:pt x="1476725" y="1207597"/>
                  </a:moveTo>
                  <a:cubicBezTo>
                    <a:pt x="1003481" y="1080792"/>
                    <a:pt x="517045" y="1361635"/>
                    <a:pt x="390240" y="1834879"/>
                  </a:cubicBezTo>
                  <a:cubicBezTo>
                    <a:pt x="263435" y="2308124"/>
                    <a:pt x="544279" y="2794559"/>
                    <a:pt x="1017523" y="2921365"/>
                  </a:cubicBezTo>
                  <a:cubicBezTo>
                    <a:pt x="1490767" y="3048170"/>
                    <a:pt x="1977202" y="2767326"/>
                    <a:pt x="2104008" y="2294082"/>
                  </a:cubicBezTo>
                  <a:cubicBezTo>
                    <a:pt x="2230813" y="1820838"/>
                    <a:pt x="1949969" y="1334403"/>
                    <a:pt x="1476725" y="1207597"/>
                  </a:cubicBezTo>
                  <a:close/>
                  <a:moveTo>
                    <a:pt x="3290290" y="1590224"/>
                  </a:moveTo>
                  <a:cubicBezTo>
                    <a:pt x="3269727" y="1586016"/>
                    <a:pt x="3248437" y="1583806"/>
                    <a:pt x="3226630" y="1583806"/>
                  </a:cubicBezTo>
                  <a:cubicBezTo>
                    <a:pt x="3052179" y="1583806"/>
                    <a:pt x="2910758" y="1725227"/>
                    <a:pt x="2910758" y="1899678"/>
                  </a:cubicBezTo>
                  <a:cubicBezTo>
                    <a:pt x="2910758" y="2074130"/>
                    <a:pt x="3052179" y="2215551"/>
                    <a:pt x="3226630" y="2215550"/>
                  </a:cubicBezTo>
                  <a:cubicBezTo>
                    <a:pt x="3401082" y="2215551"/>
                    <a:pt x="3542503" y="2074130"/>
                    <a:pt x="3542502" y="1899678"/>
                  </a:cubicBezTo>
                  <a:cubicBezTo>
                    <a:pt x="3542503" y="1747033"/>
                    <a:pt x="3434228" y="1619677"/>
                    <a:pt x="3290290" y="1590224"/>
                  </a:cubicBezTo>
                  <a:close/>
                  <a:moveTo>
                    <a:pt x="3334055" y="1377473"/>
                  </a:moveTo>
                  <a:cubicBezTo>
                    <a:pt x="3576950" y="1427177"/>
                    <a:pt x="3759665" y="1642090"/>
                    <a:pt x="3759665" y="1899678"/>
                  </a:cubicBezTo>
                  <a:cubicBezTo>
                    <a:pt x="3759665" y="2194064"/>
                    <a:pt x="3521017" y="2432713"/>
                    <a:pt x="3226630" y="2432713"/>
                  </a:cubicBezTo>
                  <a:cubicBezTo>
                    <a:pt x="2932244" y="2432712"/>
                    <a:pt x="2693596" y="2194065"/>
                    <a:pt x="2693596" y="1899678"/>
                  </a:cubicBezTo>
                  <a:cubicBezTo>
                    <a:pt x="2693596" y="1605292"/>
                    <a:pt x="2932244" y="1366644"/>
                    <a:pt x="3226630" y="1366644"/>
                  </a:cubicBezTo>
                  <a:cubicBezTo>
                    <a:pt x="3263429" y="1366644"/>
                    <a:pt x="3299356" y="1370373"/>
                    <a:pt x="3334055" y="1377473"/>
                  </a:cubicBezTo>
                  <a:close/>
                  <a:moveTo>
                    <a:pt x="1391137" y="789478"/>
                  </a:moveTo>
                  <a:lnTo>
                    <a:pt x="1759910" y="888290"/>
                  </a:lnTo>
                  <a:lnTo>
                    <a:pt x="1754625" y="1202375"/>
                  </a:lnTo>
                  <a:lnTo>
                    <a:pt x="1744979" y="1199790"/>
                  </a:lnTo>
                  <a:cubicBezTo>
                    <a:pt x="1823578" y="1244024"/>
                    <a:pt x="1894617" y="1298265"/>
                    <a:pt x="1954704" y="1362586"/>
                  </a:cubicBezTo>
                  <a:lnTo>
                    <a:pt x="2234317" y="1293059"/>
                  </a:lnTo>
                  <a:lnTo>
                    <a:pt x="2413554" y="1630152"/>
                  </a:lnTo>
                  <a:lnTo>
                    <a:pt x="2214321" y="1809770"/>
                  </a:lnTo>
                  <a:cubicBezTo>
                    <a:pt x="2239296" y="1900740"/>
                    <a:pt x="2251067" y="1995997"/>
                    <a:pt x="2246841" y="2092825"/>
                  </a:cubicBezTo>
                  <a:lnTo>
                    <a:pt x="2495698" y="2230974"/>
                  </a:lnTo>
                  <a:lnTo>
                    <a:pt x="2396885" y="2599747"/>
                  </a:lnTo>
                  <a:lnTo>
                    <a:pt x="2094912" y="2594668"/>
                  </a:lnTo>
                  <a:cubicBezTo>
                    <a:pt x="2056732" y="2658461"/>
                    <a:pt x="2010475" y="2715996"/>
                    <a:pt x="1958644" y="2767359"/>
                  </a:cubicBezTo>
                  <a:lnTo>
                    <a:pt x="2057814" y="3026193"/>
                  </a:lnTo>
                  <a:lnTo>
                    <a:pt x="1745078" y="3245174"/>
                  </a:lnTo>
                  <a:lnTo>
                    <a:pt x="1507869" y="3039237"/>
                  </a:lnTo>
                  <a:lnTo>
                    <a:pt x="1536736" y="3019025"/>
                  </a:lnTo>
                  <a:cubicBezTo>
                    <a:pt x="1445878" y="3048429"/>
                    <a:pt x="1349798" y="3062567"/>
                    <a:pt x="1251837" y="3062021"/>
                  </a:cubicBezTo>
                  <a:lnTo>
                    <a:pt x="1108065" y="3321003"/>
                  </a:lnTo>
                  <a:lnTo>
                    <a:pt x="739291" y="3222191"/>
                  </a:lnTo>
                  <a:lnTo>
                    <a:pt x="744274" y="2926021"/>
                  </a:lnTo>
                  <a:cubicBezTo>
                    <a:pt x="666128" y="2881484"/>
                    <a:pt x="595548" y="2827017"/>
                    <a:pt x="535891" y="2762576"/>
                  </a:cubicBezTo>
                  <a:lnTo>
                    <a:pt x="540671" y="2772825"/>
                  </a:lnTo>
                  <a:lnTo>
                    <a:pt x="232276" y="2832568"/>
                  </a:lnTo>
                  <a:lnTo>
                    <a:pt x="70927" y="2486556"/>
                  </a:lnTo>
                  <a:lnTo>
                    <a:pt x="279495" y="2317444"/>
                  </a:lnTo>
                  <a:cubicBezTo>
                    <a:pt x="257233" y="2235849"/>
                    <a:pt x="245603" y="2150814"/>
                    <a:pt x="245586" y="2064274"/>
                  </a:cubicBezTo>
                  <a:lnTo>
                    <a:pt x="0" y="1927940"/>
                  </a:lnTo>
                  <a:lnTo>
                    <a:pt x="98812" y="1559167"/>
                  </a:lnTo>
                  <a:lnTo>
                    <a:pt x="380240" y="1563901"/>
                  </a:lnTo>
                  <a:cubicBezTo>
                    <a:pt x="418421" y="1496524"/>
                    <a:pt x="464524" y="1435092"/>
                    <a:pt x="516679" y="1380105"/>
                  </a:cubicBezTo>
                  <a:lnTo>
                    <a:pt x="422419" y="1089378"/>
                  </a:lnTo>
                  <a:lnTo>
                    <a:pt x="746189" y="887063"/>
                  </a:lnTo>
                  <a:lnTo>
                    <a:pt x="972292" y="1105134"/>
                  </a:lnTo>
                  <a:lnTo>
                    <a:pt x="970019" y="1106554"/>
                  </a:lnTo>
                  <a:cubicBezTo>
                    <a:pt x="1058903" y="1078586"/>
                    <a:pt x="1152743" y="1065659"/>
                    <a:pt x="1248316" y="1066709"/>
                  </a:cubicBezTo>
                  <a:lnTo>
                    <a:pt x="1238669" y="1064125"/>
                  </a:lnTo>
                  <a:close/>
                  <a:moveTo>
                    <a:pt x="3349970" y="1300109"/>
                  </a:moveTo>
                  <a:cubicBezTo>
                    <a:pt x="3310130" y="1291957"/>
                    <a:pt x="3268880" y="1287676"/>
                    <a:pt x="3226630" y="1287676"/>
                  </a:cubicBezTo>
                  <a:cubicBezTo>
                    <a:pt x="2888631" y="1287676"/>
                    <a:pt x="2614628" y="1561679"/>
                    <a:pt x="2614628" y="1899678"/>
                  </a:cubicBezTo>
                  <a:cubicBezTo>
                    <a:pt x="2614628" y="2237678"/>
                    <a:pt x="2888630" y="2511680"/>
                    <a:pt x="3226630" y="2511681"/>
                  </a:cubicBezTo>
                  <a:cubicBezTo>
                    <a:pt x="3564630" y="2511681"/>
                    <a:pt x="3838633" y="2237678"/>
                    <a:pt x="3838633" y="1899678"/>
                  </a:cubicBezTo>
                  <a:cubicBezTo>
                    <a:pt x="3838632" y="1603928"/>
                    <a:pt x="3628849" y="1357176"/>
                    <a:pt x="3349970" y="1300109"/>
                  </a:cubicBezTo>
                  <a:close/>
                  <a:moveTo>
                    <a:pt x="3358324" y="1024334"/>
                  </a:moveTo>
                  <a:lnTo>
                    <a:pt x="3410883" y="1234575"/>
                  </a:lnTo>
                  <a:lnTo>
                    <a:pt x="3403994" y="1234575"/>
                  </a:lnTo>
                  <a:cubicBezTo>
                    <a:pt x="3464268" y="1250018"/>
                    <a:pt x="3521292" y="1273478"/>
                    <a:pt x="3572818" y="1305612"/>
                  </a:cubicBezTo>
                  <a:lnTo>
                    <a:pt x="3746730" y="1209354"/>
                  </a:lnTo>
                  <a:lnTo>
                    <a:pt x="3926358" y="1401981"/>
                  </a:lnTo>
                  <a:lnTo>
                    <a:pt x="3825667" y="1557247"/>
                  </a:lnTo>
                  <a:cubicBezTo>
                    <a:pt x="3858552" y="1613408"/>
                    <a:pt x="3883404" y="1674784"/>
                    <a:pt x="3897877" y="1740062"/>
                  </a:cubicBezTo>
                  <a:lnTo>
                    <a:pt x="4088377" y="1787686"/>
                  </a:lnTo>
                  <a:lnTo>
                    <a:pt x="4088377" y="2051071"/>
                  </a:lnTo>
                  <a:lnTo>
                    <a:pt x="3886243" y="2101605"/>
                  </a:lnTo>
                  <a:cubicBezTo>
                    <a:pt x="3872191" y="2150933"/>
                    <a:pt x="3851639" y="2197531"/>
                    <a:pt x="3826272" y="2241013"/>
                  </a:cubicBezTo>
                  <a:lnTo>
                    <a:pt x="3938572" y="2395786"/>
                  </a:lnTo>
                  <a:lnTo>
                    <a:pt x="3769272" y="2597551"/>
                  </a:lnTo>
                  <a:lnTo>
                    <a:pt x="3574432" y="2502674"/>
                  </a:lnTo>
                  <a:lnTo>
                    <a:pt x="3590059" y="2484050"/>
                  </a:lnTo>
                  <a:cubicBezTo>
                    <a:pt x="3534764" y="2519868"/>
                    <a:pt x="3473263" y="2546445"/>
                    <a:pt x="3407886" y="2563572"/>
                  </a:cubicBezTo>
                  <a:lnTo>
                    <a:pt x="3358323" y="2761823"/>
                  </a:lnTo>
                  <a:lnTo>
                    <a:pt x="3094938" y="2761823"/>
                  </a:lnTo>
                  <a:lnTo>
                    <a:pt x="3045375" y="2563574"/>
                  </a:lnTo>
                  <a:cubicBezTo>
                    <a:pt x="2985349" y="2547848"/>
                    <a:pt x="2928591" y="2524155"/>
                    <a:pt x="2877330" y="2491865"/>
                  </a:cubicBezTo>
                  <a:lnTo>
                    <a:pt x="2882346" y="2497841"/>
                  </a:lnTo>
                  <a:lnTo>
                    <a:pt x="2687507" y="2592718"/>
                  </a:lnTo>
                  <a:lnTo>
                    <a:pt x="2518206" y="2390954"/>
                  </a:lnTo>
                  <a:lnTo>
                    <a:pt x="2626994" y="2241021"/>
                  </a:lnTo>
                  <a:cubicBezTo>
                    <a:pt x="2597591" y="2190623"/>
                    <a:pt x="2574657" y="2136035"/>
                    <a:pt x="2559194" y="2078370"/>
                  </a:cubicBezTo>
                  <a:lnTo>
                    <a:pt x="2371198" y="2031371"/>
                  </a:lnTo>
                  <a:lnTo>
                    <a:pt x="2371198" y="1767986"/>
                  </a:lnTo>
                  <a:lnTo>
                    <a:pt x="2559579" y="1720890"/>
                  </a:lnTo>
                  <a:cubicBezTo>
                    <a:pt x="2572992" y="1669175"/>
                    <a:pt x="2592745" y="1620006"/>
                    <a:pt x="2617681" y="1574051"/>
                  </a:cubicBezTo>
                  <a:lnTo>
                    <a:pt x="2502958" y="1397149"/>
                  </a:lnTo>
                  <a:lnTo>
                    <a:pt x="2682587" y="1204520"/>
                  </a:lnTo>
                  <a:lnTo>
                    <a:pt x="2872193" y="1309466"/>
                  </a:lnTo>
                  <a:lnTo>
                    <a:pt x="2870932" y="1310818"/>
                  </a:lnTo>
                  <a:cubicBezTo>
                    <a:pt x="2925169" y="1276310"/>
                    <a:pt x="2985393" y="1250941"/>
                    <a:pt x="3049268" y="1234575"/>
                  </a:cubicBezTo>
                  <a:lnTo>
                    <a:pt x="3042378" y="1234576"/>
                  </a:lnTo>
                  <a:lnTo>
                    <a:pt x="3094939" y="1024334"/>
                  </a:lnTo>
                  <a:close/>
                  <a:moveTo>
                    <a:pt x="2786480" y="402820"/>
                  </a:moveTo>
                  <a:cubicBezTo>
                    <a:pt x="2745900" y="389943"/>
                    <a:pt x="2701172" y="388627"/>
                    <a:pt x="2657264" y="401580"/>
                  </a:cubicBezTo>
                  <a:cubicBezTo>
                    <a:pt x="2540176" y="436121"/>
                    <a:pt x="2473258" y="559041"/>
                    <a:pt x="2507800" y="676128"/>
                  </a:cubicBezTo>
                  <a:cubicBezTo>
                    <a:pt x="2542340" y="793216"/>
                    <a:pt x="2665260" y="860133"/>
                    <a:pt x="2782348" y="825592"/>
                  </a:cubicBezTo>
                  <a:cubicBezTo>
                    <a:pt x="2899435" y="791051"/>
                    <a:pt x="2966353" y="668132"/>
                    <a:pt x="2931812" y="551045"/>
                  </a:cubicBezTo>
                  <a:cubicBezTo>
                    <a:pt x="2910223" y="477864"/>
                    <a:pt x="2854113" y="424282"/>
                    <a:pt x="2786480" y="402820"/>
                  </a:cubicBezTo>
                  <a:close/>
                  <a:moveTo>
                    <a:pt x="2932202" y="47278"/>
                  </a:moveTo>
                  <a:lnTo>
                    <a:pt x="3090904" y="140999"/>
                  </a:lnTo>
                  <a:lnTo>
                    <a:pt x="3054065" y="265147"/>
                  </a:lnTo>
                  <a:cubicBezTo>
                    <a:pt x="3087256" y="296329"/>
                    <a:pt x="3116089" y="332603"/>
                    <a:pt x="3138727" y="373550"/>
                  </a:cubicBezTo>
                  <a:lnTo>
                    <a:pt x="3276016" y="367796"/>
                  </a:lnTo>
                  <a:lnTo>
                    <a:pt x="3328165" y="544574"/>
                  </a:lnTo>
                  <a:lnTo>
                    <a:pt x="3202503" y="618514"/>
                  </a:lnTo>
                  <a:cubicBezTo>
                    <a:pt x="3202838" y="654403"/>
                    <a:pt x="3198271" y="689748"/>
                    <a:pt x="3189855" y="723955"/>
                  </a:cubicBezTo>
                  <a:lnTo>
                    <a:pt x="3295873" y="805599"/>
                  </a:lnTo>
                  <a:lnTo>
                    <a:pt x="3222192" y="974540"/>
                  </a:lnTo>
                  <a:lnTo>
                    <a:pt x="3072634" y="949439"/>
                  </a:lnTo>
                  <a:lnTo>
                    <a:pt x="3079435" y="933845"/>
                  </a:lnTo>
                  <a:cubicBezTo>
                    <a:pt x="3049413" y="968833"/>
                    <a:pt x="3013398" y="998848"/>
                    <a:pt x="2972910" y="1023288"/>
                  </a:cubicBezTo>
                  <a:lnTo>
                    <a:pt x="2978897" y="1166163"/>
                  </a:lnTo>
                  <a:lnTo>
                    <a:pt x="2802119" y="1218312"/>
                  </a:lnTo>
                  <a:lnTo>
                    <a:pt x="2729602" y="1095065"/>
                  </a:lnTo>
                  <a:cubicBezTo>
                    <a:pt x="2686199" y="1096396"/>
                    <a:pt x="2643414" y="1091732"/>
                    <a:pt x="2602615" y="1080209"/>
                  </a:cubicBezTo>
                  <a:lnTo>
                    <a:pt x="2607165" y="1083226"/>
                  </a:lnTo>
                  <a:lnTo>
                    <a:pt x="2495179" y="1185484"/>
                  </a:lnTo>
                  <a:lnTo>
                    <a:pt x="2341599" y="1083585"/>
                  </a:lnTo>
                  <a:lnTo>
                    <a:pt x="2384929" y="961414"/>
                  </a:lnTo>
                  <a:cubicBezTo>
                    <a:pt x="2355215" y="933409"/>
                    <a:pt x="2329015" y="901312"/>
                    <a:pt x="2307218" y="865670"/>
                  </a:cubicBezTo>
                  <a:lnTo>
                    <a:pt x="2171734" y="871348"/>
                  </a:lnTo>
                  <a:lnTo>
                    <a:pt x="2119584" y="694571"/>
                  </a:lnTo>
                  <a:lnTo>
                    <a:pt x="2236697" y="625662"/>
                  </a:lnTo>
                  <a:cubicBezTo>
                    <a:pt x="2235459" y="588297"/>
                    <a:pt x="2238982" y="551385"/>
                    <a:pt x="2246620" y="515603"/>
                  </a:cubicBezTo>
                  <a:lnTo>
                    <a:pt x="2134594" y="419585"/>
                  </a:lnTo>
                  <a:lnTo>
                    <a:pt x="2217016" y="254732"/>
                  </a:lnTo>
                  <a:lnTo>
                    <a:pt x="2365055" y="287627"/>
                  </a:lnTo>
                  <a:lnTo>
                    <a:pt x="2364476" y="288784"/>
                  </a:lnTo>
                  <a:cubicBezTo>
                    <a:pt x="2394046" y="254885"/>
                    <a:pt x="2429444" y="225933"/>
                    <a:pt x="2469075" y="202302"/>
                  </a:cubicBezTo>
                  <a:lnTo>
                    <a:pt x="2464452" y="203666"/>
                  </a:lnTo>
                  <a:lnTo>
                    <a:pt x="2458102" y="52150"/>
                  </a:lnTo>
                  <a:lnTo>
                    <a:pt x="2634880" y="0"/>
                  </a:lnTo>
                  <a:lnTo>
                    <a:pt x="2711784" y="130703"/>
                  </a:lnTo>
                  <a:lnTo>
                    <a:pt x="2707159" y="132067"/>
                  </a:lnTo>
                  <a:cubicBezTo>
                    <a:pt x="2750672" y="130497"/>
                    <a:pt x="2793590" y="134953"/>
                    <a:pt x="2834535" y="1463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5801" name="Isosceles Triangle 20">
              <a:extLst>
                <a:ext uri="{FF2B5EF4-FFF2-40B4-BE49-F238E27FC236}">
                  <a16:creationId xmlns:a16="http://schemas.microsoft.com/office/drawing/2014/main" id="{9B392D7A-68B8-499B-8BA2-F123D3FFBD11}"/>
                </a:ext>
              </a:extLst>
            </p:cNvPr>
            <p:cNvSpPr>
              <a:spLocks noChangeAspect="1"/>
            </p:cNvSpPr>
            <p:nvPr/>
          </p:nvSpPr>
          <p:spPr>
            <a:xfrm rot="8201235">
              <a:off x="10168705" y="2165710"/>
              <a:ext cx="322962" cy="356093"/>
            </a:xfrm>
            <a:custGeom>
              <a:avLst/>
              <a:gdLst/>
              <a:ahLst/>
              <a:cxnLst/>
              <a:rect l="l" t="t" r="r" b="b"/>
              <a:pathLst>
                <a:path w="4285801" h="4725490">
                  <a:moveTo>
                    <a:pt x="1428251" y="4622752"/>
                  </a:moveTo>
                  <a:cubicBezTo>
                    <a:pt x="1313180" y="4505074"/>
                    <a:pt x="1240588" y="4345285"/>
                    <a:pt x="1235771" y="4167715"/>
                  </a:cubicBezTo>
                  <a:cubicBezTo>
                    <a:pt x="1227835" y="3875156"/>
                    <a:pt x="1406218" y="3620819"/>
                    <a:pt x="1664050" y="3520754"/>
                  </a:cubicBezTo>
                  <a:lnTo>
                    <a:pt x="1635892" y="2482688"/>
                  </a:lnTo>
                  <a:lnTo>
                    <a:pt x="1044642" y="2469039"/>
                  </a:lnTo>
                  <a:lnTo>
                    <a:pt x="1044642" y="2667331"/>
                  </a:lnTo>
                  <a:cubicBezTo>
                    <a:pt x="1044642" y="2727000"/>
                    <a:pt x="996271" y="2775371"/>
                    <a:pt x="936601" y="2775372"/>
                  </a:cubicBezTo>
                  <a:lnTo>
                    <a:pt x="657382" y="2775371"/>
                  </a:lnTo>
                  <a:cubicBezTo>
                    <a:pt x="637755" y="2823613"/>
                    <a:pt x="630101" y="2874237"/>
                    <a:pt x="622448" y="2945800"/>
                  </a:cubicBezTo>
                  <a:lnTo>
                    <a:pt x="252030" y="2945800"/>
                  </a:lnTo>
                  <a:cubicBezTo>
                    <a:pt x="256275" y="2883407"/>
                    <a:pt x="252593" y="2828938"/>
                    <a:pt x="235967" y="2775370"/>
                  </a:cubicBezTo>
                  <a:lnTo>
                    <a:pt x="7267" y="2775370"/>
                  </a:lnTo>
                  <a:cubicBezTo>
                    <a:pt x="1003" y="2679903"/>
                    <a:pt x="-1109" y="2594661"/>
                    <a:pt x="535" y="2514852"/>
                  </a:cubicBezTo>
                  <a:cubicBezTo>
                    <a:pt x="5466" y="2275424"/>
                    <a:pt x="44187" y="2084887"/>
                    <a:pt x="105917" y="1813823"/>
                  </a:cubicBezTo>
                  <a:cubicBezTo>
                    <a:pt x="258635" y="1288584"/>
                    <a:pt x="488046" y="911620"/>
                    <a:pt x="870837" y="570445"/>
                  </a:cubicBezTo>
                  <a:cubicBezTo>
                    <a:pt x="674179" y="1284154"/>
                    <a:pt x="622718" y="1497188"/>
                    <a:pt x="741752" y="1669956"/>
                  </a:cubicBezTo>
                  <a:cubicBezTo>
                    <a:pt x="882751" y="1699943"/>
                    <a:pt x="788174" y="1674807"/>
                    <a:pt x="936601" y="1710419"/>
                  </a:cubicBezTo>
                  <a:cubicBezTo>
                    <a:pt x="1001384" y="1730870"/>
                    <a:pt x="1044642" y="1758791"/>
                    <a:pt x="1044642" y="1818460"/>
                  </a:cubicBezTo>
                  <a:lnTo>
                    <a:pt x="1044642" y="1970448"/>
                  </a:lnTo>
                  <a:lnTo>
                    <a:pt x="1621635" y="1957128"/>
                  </a:lnTo>
                  <a:lnTo>
                    <a:pt x="1601569" y="1217379"/>
                  </a:lnTo>
                  <a:cubicBezTo>
                    <a:pt x="1338692" y="1131438"/>
                    <a:pt x="1146783" y="887145"/>
                    <a:pt x="1138847" y="594588"/>
                  </a:cubicBezTo>
                  <a:cubicBezTo>
                    <a:pt x="1132425" y="357828"/>
                    <a:pt x="1248029" y="146099"/>
                    <a:pt x="1428910" y="20243"/>
                  </a:cubicBezTo>
                  <a:lnTo>
                    <a:pt x="1447318" y="698863"/>
                  </a:lnTo>
                  <a:lnTo>
                    <a:pt x="2193594" y="678620"/>
                  </a:lnTo>
                  <a:lnTo>
                    <a:pt x="2175185" y="0"/>
                  </a:lnTo>
                  <a:cubicBezTo>
                    <a:pt x="2362624" y="115865"/>
                    <a:pt x="2489536" y="321015"/>
                    <a:pt x="2495958" y="557775"/>
                  </a:cubicBezTo>
                  <a:cubicBezTo>
                    <a:pt x="2503894" y="850332"/>
                    <a:pt x="2325511" y="1104670"/>
                    <a:pt x="2067679" y="1204735"/>
                  </a:cubicBezTo>
                  <a:lnTo>
                    <a:pt x="2087796" y="1946367"/>
                  </a:lnTo>
                  <a:lnTo>
                    <a:pt x="4285801" y="1895627"/>
                  </a:lnTo>
                  <a:lnTo>
                    <a:pt x="4285801" y="2543859"/>
                  </a:lnTo>
                  <a:lnTo>
                    <a:pt x="2102637" y="2493462"/>
                  </a:lnTo>
                  <a:lnTo>
                    <a:pt x="2130160" y="3508110"/>
                  </a:lnTo>
                  <a:cubicBezTo>
                    <a:pt x="2393037" y="3594051"/>
                    <a:pt x="2584946" y="3838344"/>
                    <a:pt x="2592882" y="4130902"/>
                  </a:cubicBezTo>
                  <a:cubicBezTo>
                    <a:pt x="2599304" y="4367662"/>
                    <a:pt x="2483700" y="4579391"/>
                    <a:pt x="2302820" y="4705247"/>
                  </a:cubicBezTo>
                  <a:lnTo>
                    <a:pt x="2284411" y="4026626"/>
                  </a:lnTo>
                  <a:lnTo>
                    <a:pt x="1538135" y="4046869"/>
                  </a:lnTo>
                  <a:lnTo>
                    <a:pt x="1556544" y="4725490"/>
                  </a:lnTo>
                  <a:cubicBezTo>
                    <a:pt x="1509684" y="4696524"/>
                    <a:pt x="1466607" y="4661977"/>
                    <a:pt x="1428251" y="4622752"/>
                  </a:cubicBezTo>
                  <a:close/>
                  <a:moveTo>
                    <a:pt x="44807" y="3562389"/>
                  </a:moveTo>
                  <a:cubicBezTo>
                    <a:pt x="25255" y="3542837"/>
                    <a:pt x="13162" y="3515827"/>
                    <a:pt x="13162" y="3485992"/>
                  </a:cubicBezTo>
                  <a:lnTo>
                    <a:pt x="13162" y="3053842"/>
                  </a:lnTo>
                  <a:cubicBezTo>
                    <a:pt x="13162" y="2994173"/>
                    <a:pt x="61534" y="2945801"/>
                    <a:pt x="121203" y="2945801"/>
                  </a:cubicBezTo>
                  <a:lnTo>
                    <a:pt x="757287" y="2945801"/>
                  </a:lnTo>
                  <a:cubicBezTo>
                    <a:pt x="816956" y="2945801"/>
                    <a:pt x="865328" y="2994173"/>
                    <a:pt x="865328" y="3053842"/>
                  </a:cubicBezTo>
                  <a:lnTo>
                    <a:pt x="865328" y="3485992"/>
                  </a:lnTo>
                  <a:cubicBezTo>
                    <a:pt x="865328" y="3545662"/>
                    <a:pt x="816956" y="3594033"/>
                    <a:pt x="757287" y="3594033"/>
                  </a:cubicBezTo>
                  <a:lnTo>
                    <a:pt x="121203" y="3594033"/>
                  </a:lnTo>
                  <a:cubicBezTo>
                    <a:pt x="91368" y="3594033"/>
                    <a:pt x="64358" y="3581940"/>
                    <a:pt x="44807" y="35623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5802" name="Trapezoid 10">
              <a:extLst>
                <a:ext uri="{FF2B5EF4-FFF2-40B4-BE49-F238E27FC236}">
                  <a16:creationId xmlns:a16="http://schemas.microsoft.com/office/drawing/2014/main" id="{02B8D63F-EEC6-401D-9258-F1FD873BD68A}"/>
                </a:ext>
              </a:extLst>
            </p:cNvPr>
            <p:cNvSpPr/>
            <p:nvPr/>
          </p:nvSpPr>
          <p:spPr>
            <a:xfrm>
              <a:off x="10154968" y="3527975"/>
              <a:ext cx="343151" cy="342750"/>
            </a:xfrm>
            <a:custGeom>
              <a:avLst/>
              <a:gdLst/>
              <a:ahLst/>
              <a:cxnLst/>
              <a:rect l="l" t="t" r="r" b="b"/>
              <a:pathLst>
                <a:path w="3910377" h="3905794">
                  <a:moveTo>
                    <a:pt x="1" y="3797782"/>
                  </a:moveTo>
                  <a:lnTo>
                    <a:pt x="3910377" y="3797782"/>
                  </a:lnTo>
                  <a:lnTo>
                    <a:pt x="3910377" y="3905794"/>
                  </a:lnTo>
                  <a:lnTo>
                    <a:pt x="1" y="3905794"/>
                  </a:lnTo>
                  <a:close/>
                  <a:moveTo>
                    <a:pt x="1757257" y="3353296"/>
                  </a:moveTo>
                  <a:cubicBezTo>
                    <a:pt x="1690135" y="3353296"/>
                    <a:pt x="1635721" y="3407710"/>
                    <a:pt x="1635721" y="3474832"/>
                  </a:cubicBezTo>
                  <a:cubicBezTo>
                    <a:pt x="1635721" y="3541954"/>
                    <a:pt x="1690135" y="3596368"/>
                    <a:pt x="1757257" y="3596368"/>
                  </a:cubicBezTo>
                  <a:lnTo>
                    <a:pt x="2187409" y="3596368"/>
                  </a:lnTo>
                  <a:cubicBezTo>
                    <a:pt x="2254531" y="3596368"/>
                    <a:pt x="2308945" y="3541954"/>
                    <a:pt x="2308945" y="3474832"/>
                  </a:cubicBezTo>
                  <a:cubicBezTo>
                    <a:pt x="2308945" y="3407710"/>
                    <a:pt x="2254531" y="3353296"/>
                    <a:pt x="2187409" y="3353296"/>
                  </a:cubicBezTo>
                  <a:close/>
                  <a:moveTo>
                    <a:pt x="492288" y="2449553"/>
                  </a:moveTo>
                  <a:lnTo>
                    <a:pt x="472244" y="2517369"/>
                  </a:lnTo>
                  <a:lnTo>
                    <a:pt x="3438134" y="2517369"/>
                  </a:lnTo>
                  <a:lnTo>
                    <a:pt x="3418090" y="2449553"/>
                  </a:lnTo>
                  <a:close/>
                  <a:moveTo>
                    <a:pt x="432162" y="2249610"/>
                  </a:moveTo>
                  <a:lnTo>
                    <a:pt x="3478215" y="2249610"/>
                  </a:lnTo>
                  <a:lnTo>
                    <a:pt x="3910377" y="3711740"/>
                  </a:lnTo>
                  <a:lnTo>
                    <a:pt x="0" y="3711740"/>
                  </a:lnTo>
                  <a:close/>
                  <a:moveTo>
                    <a:pt x="1637280" y="544956"/>
                  </a:moveTo>
                  <a:cubicBezTo>
                    <a:pt x="1626413" y="544956"/>
                    <a:pt x="1615547" y="549102"/>
                    <a:pt x="1607256" y="557393"/>
                  </a:cubicBezTo>
                  <a:lnTo>
                    <a:pt x="796281" y="1368368"/>
                  </a:lnTo>
                  <a:cubicBezTo>
                    <a:pt x="779699" y="1384950"/>
                    <a:pt x="779699" y="1411834"/>
                    <a:pt x="796281" y="1428415"/>
                  </a:cubicBezTo>
                  <a:lnTo>
                    <a:pt x="825565" y="1457699"/>
                  </a:lnTo>
                  <a:cubicBezTo>
                    <a:pt x="842147" y="1474281"/>
                    <a:pt x="869031" y="1474281"/>
                    <a:pt x="885612" y="1457699"/>
                  </a:cubicBezTo>
                  <a:lnTo>
                    <a:pt x="1696588" y="646724"/>
                  </a:lnTo>
                  <a:cubicBezTo>
                    <a:pt x="1713169" y="630143"/>
                    <a:pt x="1713169" y="603258"/>
                    <a:pt x="1696588" y="586677"/>
                  </a:cubicBezTo>
                  <a:lnTo>
                    <a:pt x="1667304" y="557393"/>
                  </a:lnTo>
                  <a:cubicBezTo>
                    <a:pt x="1659013" y="549102"/>
                    <a:pt x="1648146" y="544956"/>
                    <a:pt x="1637280" y="544956"/>
                  </a:cubicBezTo>
                  <a:close/>
                  <a:moveTo>
                    <a:pt x="1372791" y="439020"/>
                  </a:moveTo>
                  <a:cubicBezTo>
                    <a:pt x="1361925" y="439020"/>
                    <a:pt x="1351058" y="443165"/>
                    <a:pt x="1342767" y="451456"/>
                  </a:cubicBezTo>
                  <a:lnTo>
                    <a:pt x="851745" y="942478"/>
                  </a:lnTo>
                  <a:cubicBezTo>
                    <a:pt x="835164" y="959060"/>
                    <a:pt x="835164" y="985944"/>
                    <a:pt x="851745" y="1002526"/>
                  </a:cubicBezTo>
                  <a:lnTo>
                    <a:pt x="881029" y="1031810"/>
                  </a:lnTo>
                  <a:cubicBezTo>
                    <a:pt x="897611" y="1048392"/>
                    <a:pt x="924495" y="1048392"/>
                    <a:pt x="941077" y="1031810"/>
                  </a:cubicBezTo>
                  <a:lnTo>
                    <a:pt x="1432099" y="540788"/>
                  </a:lnTo>
                  <a:cubicBezTo>
                    <a:pt x="1448681" y="524206"/>
                    <a:pt x="1448681" y="497322"/>
                    <a:pt x="1432099" y="480740"/>
                  </a:cubicBezTo>
                  <a:lnTo>
                    <a:pt x="1402815" y="451456"/>
                  </a:lnTo>
                  <a:cubicBezTo>
                    <a:pt x="1394524" y="443165"/>
                    <a:pt x="1383658" y="439020"/>
                    <a:pt x="1372791" y="439020"/>
                  </a:cubicBezTo>
                  <a:close/>
                  <a:moveTo>
                    <a:pt x="864042" y="270000"/>
                  </a:moveTo>
                  <a:lnTo>
                    <a:pt x="2945402" y="270000"/>
                  </a:lnTo>
                  <a:cubicBezTo>
                    <a:pt x="3094522" y="270000"/>
                    <a:pt x="3215407" y="390885"/>
                    <a:pt x="3215407" y="540005"/>
                  </a:cubicBezTo>
                  <a:lnTo>
                    <a:pt x="3215407" y="1619995"/>
                  </a:lnTo>
                  <a:cubicBezTo>
                    <a:pt x="3215407" y="1769115"/>
                    <a:pt x="3094522" y="1890000"/>
                    <a:pt x="2945402" y="1890000"/>
                  </a:cubicBezTo>
                  <a:lnTo>
                    <a:pt x="864042" y="1890000"/>
                  </a:lnTo>
                  <a:cubicBezTo>
                    <a:pt x="714922" y="1890000"/>
                    <a:pt x="594037" y="1769115"/>
                    <a:pt x="594037" y="1619995"/>
                  </a:cubicBezTo>
                  <a:lnTo>
                    <a:pt x="594037" y="540005"/>
                  </a:lnTo>
                  <a:cubicBezTo>
                    <a:pt x="594037" y="390885"/>
                    <a:pt x="714922" y="270000"/>
                    <a:pt x="864042" y="270000"/>
                  </a:cubicBezTo>
                  <a:close/>
                  <a:moveTo>
                    <a:pt x="804042" y="180000"/>
                  </a:moveTo>
                  <a:cubicBezTo>
                    <a:pt x="638353" y="180000"/>
                    <a:pt x="504036" y="314317"/>
                    <a:pt x="504036" y="480006"/>
                  </a:cubicBezTo>
                  <a:lnTo>
                    <a:pt x="504036" y="1679994"/>
                  </a:lnTo>
                  <a:cubicBezTo>
                    <a:pt x="504036" y="1845683"/>
                    <a:pt x="638353" y="1980000"/>
                    <a:pt x="804042" y="1980000"/>
                  </a:cubicBezTo>
                  <a:lnTo>
                    <a:pt x="3027043" y="1980000"/>
                  </a:lnTo>
                  <a:cubicBezTo>
                    <a:pt x="3192732" y="1980000"/>
                    <a:pt x="3327049" y="1845683"/>
                    <a:pt x="3327049" y="1679994"/>
                  </a:cubicBezTo>
                  <a:lnTo>
                    <a:pt x="3327049" y="480006"/>
                  </a:lnTo>
                  <a:cubicBezTo>
                    <a:pt x="3327049" y="314317"/>
                    <a:pt x="3192732" y="180000"/>
                    <a:pt x="3027043" y="180000"/>
                  </a:cubicBezTo>
                  <a:close/>
                  <a:moveTo>
                    <a:pt x="684043" y="0"/>
                  </a:moveTo>
                  <a:lnTo>
                    <a:pt x="3190330" y="0"/>
                  </a:lnTo>
                  <a:cubicBezTo>
                    <a:pt x="3389156" y="0"/>
                    <a:pt x="3550337" y="161181"/>
                    <a:pt x="3550337" y="360007"/>
                  </a:cubicBezTo>
                  <a:lnTo>
                    <a:pt x="3550337" y="1799993"/>
                  </a:lnTo>
                  <a:cubicBezTo>
                    <a:pt x="3550337" y="1998819"/>
                    <a:pt x="3389156" y="2160000"/>
                    <a:pt x="3190330" y="2160000"/>
                  </a:cubicBezTo>
                  <a:lnTo>
                    <a:pt x="684043" y="2160000"/>
                  </a:lnTo>
                  <a:cubicBezTo>
                    <a:pt x="485217" y="2160000"/>
                    <a:pt x="324036" y="1998819"/>
                    <a:pt x="324036" y="1799993"/>
                  </a:cubicBezTo>
                  <a:lnTo>
                    <a:pt x="324036" y="360007"/>
                  </a:lnTo>
                  <a:cubicBezTo>
                    <a:pt x="324036" y="161181"/>
                    <a:pt x="485217" y="0"/>
                    <a:pt x="6840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803" name="Oval 7">
              <a:extLst>
                <a:ext uri="{FF2B5EF4-FFF2-40B4-BE49-F238E27FC236}">
                  <a16:creationId xmlns:a16="http://schemas.microsoft.com/office/drawing/2014/main" id="{DF25EC69-A67D-496F-A3A8-851954962D7E}"/>
                </a:ext>
              </a:extLst>
            </p:cNvPr>
            <p:cNvSpPr/>
            <p:nvPr/>
          </p:nvSpPr>
          <p:spPr>
            <a:xfrm>
              <a:off x="7825561" y="2860634"/>
              <a:ext cx="265478" cy="348722"/>
            </a:xfrm>
            <a:custGeom>
              <a:avLst/>
              <a:gdLst/>
              <a:ahLst/>
              <a:cxnLst/>
              <a:rect l="l" t="t" r="r" b="b"/>
              <a:pathLst>
                <a:path w="3025265" h="3973870">
                  <a:moveTo>
                    <a:pt x="1048235" y="955278"/>
                  </a:moveTo>
                  <a:cubicBezTo>
                    <a:pt x="1143886" y="955278"/>
                    <a:pt x="1221426" y="1089843"/>
                    <a:pt x="1221426" y="1255837"/>
                  </a:cubicBezTo>
                  <a:cubicBezTo>
                    <a:pt x="1221426" y="1421831"/>
                    <a:pt x="1143886" y="1556396"/>
                    <a:pt x="1048235" y="1556396"/>
                  </a:cubicBezTo>
                  <a:cubicBezTo>
                    <a:pt x="952584" y="1556396"/>
                    <a:pt x="875044" y="1421831"/>
                    <a:pt x="875044" y="1255837"/>
                  </a:cubicBezTo>
                  <a:cubicBezTo>
                    <a:pt x="875044" y="1089843"/>
                    <a:pt x="952584" y="955278"/>
                    <a:pt x="1048235" y="955278"/>
                  </a:cubicBezTo>
                  <a:close/>
                  <a:moveTo>
                    <a:pt x="805954" y="648071"/>
                  </a:moveTo>
                  <a:lnTo>
                    <a:pt x="805954" y="1853034"/>
                  </a:lnTo>
                  <a:cubicBezTo>
                    <a:pt x="805954" y="1947724"/>
                    <a:pt x="869395" y="2027597"/>
                    <a:pt x="956357" y="2051540"/>
                  </a:cubicBezTo>
                  <a:lnTo>
                    <a:pt x="956356" y="2473030"/>
                  </a:lnTo>
                  <a:cubicBezTo>
                    <a:pt x="956356" y="2523517"/>
                    <a:pt x="997284" y="2564445"/>
                    <a:pt x="1047771" y="2564445"/>
                  </a:cubicBezTo>
                  <a:cubicBezTo>
                    <a:pt x="1098258" y="2564445"/>
                    <a:pt x="1139186" y="2523517"/>
                    <a:pt x="1139186" y="2473030"/>
                  </a:cubicBezTo>
                  <a:lnTo>
                    <a:pt x="1139186" y="2051828"/>
                  </a:lnTo>
                  <a:cubicBezTo>
                    <a:pt x="1226618" y="2028173"/>
                    <a:pt x="1290517" y="1948066"/>
                    <a:pt x="1290517" y="1853034"/>
                  </a:cubicBezTo>
                  <a:lnTo>
                    <a:pt x="1290517" y="649328"/>
                  </a:lnTo>
                  <a:cubicBezTo>
                    <a:pt x="1740927" y="708507"/>
                    <a:pt x="2088232" y="1094132"/>
                    <a:pt x="2088232" y="1560875"/>
                  </a:cubicBezTo>
                  <a:lnTo>
                    <a:pt x="2088232" y="2137870"/>
                  </a:lnTo>
                  <a:lnTo>
                    <a:pt x="2088233" y="2137870"/>
                  </a:lnTo>
                  <a:lnTo>
                    <a:pt x="2088233" y="3055870"/>
                  </a:lnTo>
                  <a:cubicBezTo>
                    <a:pt x="2088233" y="3562867"/>
                    <a:pt x="1677230" y="3973870"/>
                    <a:pt x="1170233" y="3973870"/>
                  </a:cubicBezTo>
                  <a:lnTo>
                    <a:pt x="918001" y="3973870"/>
                  </a:lnTo>
                  <a:cubicBezTo>
                    <a:pt x="411004" y="3973870"/>
                    <a:pt x="1" y="3562867"/>
                    <a:pt x="1" y="3055870"/>
                  </a:cubicBezTo>
                  <a:lnTo>
                    <a:pt x="1" y="2152339"/>
                  </a:lnTo>
                  <a:lnTo>
                    <a:pt x="0" y="2152339"/>
                  </a:lnTo>
                  <a:lnTo>
                    <a:pt x="0" y="1560875"/>
                  </a:lnTo>
                  <a:cubicBezTo>
                    <a:pt x="0" y="1091278"/>
                    <a:pt x="351565" y="703794"/>
                    <a:pt x="805954" y="648071"/>
                  </a:cubicBezTo>
                  <a:close/>
                  <a:moveTo>
                    <a:pt x="1619797" y="91"/>
                  </a:moveTo>
                  <a:cubicBezTo>
                    <a:pt x="1732841" y="1988"/>
                    <a:pt x="1845389" y="33430"/>
                    <a:pt x="1945434" y="94215"/>
                  </a:cubicBezTo>
                  <a:cubicBezTo>
                    <a:pt x="2133478" y="208468"/>
                    <a:pt x="2249869" y="409692"/>
                    <a:pt x="2255221" y="627780"/>
                  </a:cubicBezTo>
                  <a:lnTo>
                    <a:pt x="2257891" y="627572"/>
                  </a:lnTo>
                  <a:cubicBezTo>
                    <a:pt x="2272309" y="812739"/>
                    <a:pt x="2385479" y="975734"/>
                    <a:pt x="2553934" y="1053951"/>
                  </a:cubicBezTo>
                  <a:cubicBezTo>
                    <a:pt x="2706200" y="1124651"/>
                    <a:pt x="2882234" y="1116149"/>
                    <a:pt x="3025265" y="1032491"/>
                  </a:cubicBezTo>
                  <a:lnTo>
                    <a:pt x="3025265" y="1181594"/>
                  </a:lnTo>
                  <a:cubicBezTo>
                    <a:pt x="2858744" y="1255002"/>
                    <a:pt x="2666516" y="1253932"/>
                    <a:pt x="2497514" y="1175460"/>
                  </a:cubicBezTo>
                  <a:cubicBezTo>
                    <a:pt x="2293602" y="1080779"/>
                    <a:pt x="2153951" y="887555"/>
                    <a:pt x="2128339" y="665512"/>
                  </a:cubicBezTo>
                  <a:lnTo>
                    <a:pt x="2122734" y="665324"/>
                  </a:lnTo>
                  <a:cubicBezTo>
                    <a:pt x="2128967" y="479701"/>
                    <a:pt x="2034597" y="305147"/>
                    <a:pt x="1875870" y="208708"/>
                  </a:cubicBezTo>
                  <a:cubicBezTo>
                    <a:pt x="1717143" y="112268"/>
                    <a:pt x="1518741" y="108938"/>
                    <a:pt x="1356867" y="199997"/>
                  </a:cubicBezTo>
                  <a:cubicBezTo>
                    <a:pt x="1194993" y="291056"/>
                    <a:pt x="1094818" y="462344"/>
                    <a:pt x="1094818" y="648071"/>
                  </a:cubicBezTo>
                  <a:lnTo>
                    <a:pt x="960849" y="648071"/>
                  </a:lnTo>
                  <a:cubicBezTo>
                    <a:pt x="960849" y="413945"/>
                    <a:pt x="1087128" y="198021"/>
                    <a:pt x="1291185" y="83234"/>
                  </a:cubicBezTo>
                  <a:cubicBezTo>
                    <a:pt x="1393213" y="25840"/>
                    <a:pt x="1506753" y="-1807"/>
                    <a:pt x="1619797" y="9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804" name="Rounded Rectangle 1">
              <a:extLst>
                <a:ext uri="{FF2B5EF4-FFF2-40B4-BE49-F238E27FC236}">
                  <a16:creationId xmlns:a16="http://schemas.microsoft.com/office/drawing/2014/main" id="{5953BB6B-8FC0-4E84-B511-011FA8FDA2A4}"/>
                </a:ext>
              </a:extLst>
            </p:cNvPr>
            <p:cNvSpPr/>
            <p:nvPr/>
          </p:nvSpPr>
          <p:spPr>
            <a:xfrm>
              <a:off x="9211370" y="1953654"/>
              <a:ext cx="300700" cy="300700"/>
            </a:xfrm>
            <a:custGeom>
              <a:avLst/>
              <a:gdLst/>
              <a:ahLst/>
              <a:cxnLst/>
              <a:rect l="l" t="t" r="r" b="b"/>
              <a:pathLst>
                <a:path w="3888432" h="3888432">
                  <a:moveTo>
                    <a:pt x="2959265" y="3140417"/>
                  </a:moveTo>
                  <a:cubicBezTo>
                    <a:pt x="2880371" y="3140417"/>
                    <a:pt x="2816414" y="3204374"/>
                    <a:pt x="2816414" y="3283268"/>
                  </a:cubicBezTo>
                  <a:cubicBezTo>
                    <a:pt x="2816414" y="3362162"/>
                    <a:pt x="2880371" y="3426119"/>
                    <a:pt x="2959265" y="3426119"/>
                  </a:cubicBezTo>
                  <a:cubicBezTo>
                    <a:pt x="3038159" y="3426119"/>
                    <a:pt x="3102116" y="3362162"/>
                    <a:pt x="3102116" y="3283268"/>
                  </a:cubicBezTo>
                  <a:cubicBezTo>
                    <a:pt x="3102116" y="3204374"/>
                    <a:pt x="3038159" y="3140417"/>
                    <a:pt x="2959265" y="3140417"/>
                  </a:cubicBezTo>
                  <a:close/>
                  <a:moveTo>
                    <a:pt x="2512916" y="2819124"/>
                  </a:moveTo>
                  <a:lnTo>
                    <a:pt x="2512916" y="3022941"/>
                  </a:lnTo>
                  <a:lnTo>
                    <a:pt x="3405613" y="3022941"/>
                  </a:lnTo>
                  <a:lnTo>
                    <a:pt x="3405613" y="2819124"/>
                  </a:lnTo>
                  <a:close/>
                  <a:moveTo>
                    <a:pt x="741072" y="2504407"/>
                  </a:moveTo>
                  <a:lnTo>
                    <a:pt x="539050" y="2706429"/>
                  </a:lnTo>
                  <a:lnTo>
                    <a:pt x="753654" y="2921033"/>
                  </a:lnTo>
                  <a:lnTo>
                    <a:pt x="539050" y="3135636"/>
                  </a:lnTo>
                  <a:lnTo>
                    <a:pt x="741072" y="3337658"/>
                  </a:lnTo>
                  <a:lnTo>
                    <a:pt x="955676" y="3123054"/>
                  </a:lnTo>
                  <a:lnTo>
                    <a:pt x="1170279" y="3337658"/>
                  </a:lnTo>
                  <a:lnTo>
                    <a:pt x="1372301" y="3135636"/>
                  </a:lnTo>
                  <a:lnTo>
                    <a:pt x="1157697" y="2921033"/>
                  </a:lnTo>
                  <a:lnTo>
                    <a:pt x="1372301" y="2706429"/>
                  </a:lnTo>
                  <a:lnTo>
                    <a:pt x="1170279" y="2504407"/>
                  </a:lnTo>
                  <a:lnTo>
                    <a:pt x="955676" y="2719011"/>
                  </a:lnTo>
                  <a:close/>
                  <a:moveTo>
                    <a:pt x="2959265" y="2415946"/>
                  </a:moveTo>
                  <a:cubicBezTo>
                    <a:pt x="2880371" y="2415946"/>
                    <a:pt x="2816414" y="2479903"/>
                    <a:pt x="2816414" y="2558797"/>
                  </a:cubicBezTo>
                  <a:cubicBezTo>
                    <a:pt x="2816414" y="2637691"/>
                    <a:pt x="2880371" y="2701648"/>
                    <a:pt x="2959265" y="2701648"/>
                  </a:cubicBezTo>
                  <a:cubicBezTo>
                    <a:pt x="3038159" y="2701648"/>
                    <a:pt x="3102116" y="2637691"/>
                    <a:pt x="3102116" y="2558797"/>
                  </a:cubicBezTo>
                  <a:cubicBezTo>
                    <a:pt x="3102116" y="2479903"/>
                    <a:pt x="3038159" y="2415946"/>
                    <a:pt x="2959265" y="2415946"/>
                  </a:cubicBezTo>
                  <a:close/>
                  <a:moveTo>
                    <a:pt x="2536364" y="828590"/>
                  </a:moveTo>
                  <a:lnTo>
                    <a:pt x="2536364" y="1114291"/>
                  </a:lnTo>
                  <a:lnTo>
                    <a:pt x="3429061" y="1114291"/>
                  </a:lnTo>
                  <a:lnTo>
                    <a:pt x="3429061" y="828590"/>
                  </a:lnTo>
                  <a:close/>
                  <a:moveTo>
                    <a:pt x="896557" y="525092"/>
                  </a:moveTo>
                  <a:lnTo>
                    <a:pt x="896557" y="828590"/>
                  </a:lnTo>
                  <a:lnTo>
                    <a:pt x="593059" y="828590"/>
                  </a:lnTo>
                  <a:lnTo>
                    <a:pt x="593059" y="1114291"/>
                  </a:lnTo>
                  <a:lnTo>
                    <a:pt x="896557" y="1114291"/>
                  </a:lnTo>
                  <a:lnTo>
                    <a:pt x="896557" y="1417789"/>
                  </a:lnTo>
                  <a:lnTo>
                    <a:pt x="1182258" y="1417789"/>
                  </a:lnTo>
                  <a:lnTo>
                    <a:pt x="1182258" y="1114291"/>
                  </a:lnTo>
                  <a:lnTo>
                    <a:pt x="1485756" y="1114291"/>
                  </a:lnTo>
                  <a:lnTo>
                    <a:pt x="1485756" y="828590"/>
                  </a:lnTo>
                  <a:lnTo>
                    <a:pt x="1182258" y="828590"/>
                  </a:lnTo>
                  <a:lnTo>
                    <a:pt x="1182258" y="525092"/>
                  </a:lnTo>
                  <a:close/>
                  <a:moveTo>
                    <a:pt x="648085" y="0"/>
                  </a:moveTo>
                  <a:lnTo>
                    <a:pt x="3240347" y="0"/>
                  </a:lnTo>
                  <a:cubicBezTo>
                    <a:pt x="3598274" y="0"/>
                    <a:pt x="3888432" y="290158"/>
                    <a:pt x="3888432" y="648085"/>
                  </a:cubicBezTo>
                  <a:lnTo>
                    <a:pt x="3888432" y="3240347"/>
                  </a:lnTo>
                  <a:cubicBezTo>
                    <a:pt x="3888432" y="3598274"/>
                    <a:pt x="3598274" y="3888432"/>
                    <a:pt x="3240347" y="3888432"/>
                  </a:cubicBezTo>
                  <a:lnTo>
                    <a:pt x="648085" y="3888432"/>
                  </a:lnTo>
                  <a:cubicBezTo>
                    <a:pt x="290158" y="3888432"/>
                    <a:pt x="0" y="3598274"/>
                    <a:pt x="0" y="3240347"/>
                  </a:cubicBezTo>
                  <a:lnTo>
                    <a:pt x="0" y="648085"/>
                  </a:lnTo>
                  <a:cubicBezTo>
                    <a:pt x="0" y="290158"/>
                    <a:pt x="290158" y="0"/>
                    <a:pt x="64808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805" name="Freeform 19">
              <a:extLst>
                <a:ext uri="{FF2B5EF4-FFF2-40B4-BE49-F238E27FC236}">
                  <a16:creationId xmlns:a16="http://schemas.microsoft.com/office/drawing/2014/main" id="{E4847906-4862-4C34-80ED-11C94ACB40F6}"/>
                </a:ext>
              </a:extLst>
            </p:cNvPr>
            <p:cNvSpPr/>
            <p:nvPr/>
          </p:nvSpPr>
          <p:spPr>
            <a:xfrm>
              <a:off x="10648350" y="2860722"/>
              <a:ext cx="360864" cy="355077"/>
            </a:xfrm>
            <a:custGeom>
              <a:avLst/>
              <a:gdLst/>
              <a:ahLst/>
              <a:cxnLst/>
              <a:rect l="l" t="t" r="r" b="b"/>
              <a:pathLst>
                <a:path w="3214097" h="3162551">
                  <a:moveTo>
                    <a:pt x="1014592" y="2306036"/>
                  </a:moveTo>
                  <a:cubicBezTo>
                    <a:pt x="854868" y="2306036"/>
                    <a:pt x="725386" y="2435518"/>
                    <a:pt x="725386" y="2595242"/>
                  </a:cubicBezTo>
                  <a:cubicBezTo>
                    <a:pt x="725386" y="2754966"/>
                    <a:pt x="854868" y="2884448"/>
                    <a:pt x="1014592" y="2884448"/>
                  </a:cubicBezTo>
                  <a:cubicBezTo>
                    <a:pt x="1174316" y="2884448"/>
                    <a:pt x="1303798" y="2754966"/>
                    <a:pt x="1303798" y="2595242"/>
                  </a:cubicBezTo>
                  <a:cubicBezTo>
                    <a:pt x="1303798" y="2435518"/>
                    <a:pt x="1174316" y="2306036"/>
                    <a:pt x="1014592" y="2306036"/>
                  </a:cubicBezTo>
                  <a:close/>
                  <a:moveTo>
                    <a:pt x="481275" y="1691816"/>
                  </a:moveTo>
                  <a:cubicBezTo>
                    <a:pt x="321551" y="1691816"/>
                    <a:pt x="192069" y="1821298"/>
                    <a:pt x="192069" y="1981022"/>
                  </a:cubicBezTo>
                  <a:cubicBezTo>
                    <a:pt x="192069" y="2140746"/>
                    <a:pt x="321551" y="2270228"/>
                    <a:pt x="481275" y="2270228"/>
                  </a:cubicBezTo>
                  <a:cubicBezTo>
                    <a:pt x="640999" y="2270228"/>
                    <a:pt x="770481" y="2140746"/>
                    <a:pt x="770481" y="1981022"/>
                  </a:cubicBezTo>
                  <a:cubicBezTo>
                    <a:pt x="770481" y="1821298"/>
                    <a:pt x="640999" y="1691816"/>
                    <a:pt x="481275" y="1691816"/>
                  </a:cubicBezTo>
                  <a:close/>
                  <a:moveTo>
                    <a:pt x="2764751" y="1113404"/>
                  </a:moveTo>
                  <a:cubicBezTo>
                    <a:pt x="2605027" y="1113404"/>
                    <a:pt x="2475545" y="1242886"/>
                    <a:pt x="2475545" y="1402610"/>
                  </a:cubicBezTo>
                  <a:cubicBezTo>
                    <a:pt x="2475545" y="1562334"/>
                    <a:pt x="2605027" y="1691816"/>
                    <a:pt x="2764751" y="1691816"/>
                  </a:cubicBezTo>
                  <a:cubicBezTo>
                    <a:pt x="2924475" y="1691816"/>
                    <a:pt x="3053957" y="1562334"/>
                    <a:pt x="3053957" y="1402610"/>
                  </a:cubicBezTo>
                  <a:cubicBezTo>
                    <a:pt x="3053957" y="1242886"/>
                    <a:pt x="2924475" y="1113404"/>
                    <a:pt x="2764751" y="1113404"/>
                  </a:cubicBezTo>
                  <a:close/>
                  <a:moveTo>
                    <a:pt x="532503" y="881964"/>
                  </a:moveTo>
                  <a:cubicBezTo>
                    <a:pt x="372779" y="881964"/>
                    <a:pt x="243297" y="1011446"/>
                    <a:pt x="243297" y="1171170"/>
                  </a:cubicBezTo>
                  <a:cubicBezTo>
                    <a:pt x="243297" y="1330894"/>
                    <a:pt x="372779" y="1460376"/>
                    <a:pt x="532503" y="1460376"/>
                  </a:cubicBezTo>
                  <a:cubicBezTo>
                    <a:pt x="692227" y="1460376"/>
                    <a:pt x="821709" y="1330894"/>
                    <a:pt x="821709" y="1171170"/>
                  </a:cubicBezTo>
                  <a:cubicBezTo>
                    <a:pt x="821709" y="1011446"/>
                    <a:pt x="692227" y="881964"/>
                    <a:pt x="532503" y="881964"/>
                  </a:cubicBezTo>
                  <a:close/>
                  <a:moveTo>
                    <a:pt x="1162143" y="321316"/>
                  </a:moveTo>
                  <a:cubicBezTo>
                    <a:pt x="1002419" y="321316"/>
                    <a:pt x="872937" y="450798"/>
                    <a:pt x="872937" y="610522"/>
                  </a:cubicBezTo>
                  <a:cubicBezTo>
                    <a:pt x="872937" y="770246"/>
                    <a:pt x="1002419" y="899728"/>
                    <a:pt x="1162143" y="899728"/>
                  </a:cubicBezTo>
                  <a:cubicBezTo>
                    <a:pt x="1321867" y="899728"/>
                    <a:pt x="1451349" y="770246"/>
                    <a:pt x="1451349" y="610522"/>
                  </a:cubicBezTo>
                  <a:cubicBezTo>
                    <a:pt x="1451349" y="450798"/>
                    <a:pt x="1321867" y="321316"/>
                    <a:pt x="1162143" y="321316"/>
                  </a:cubicBezTo>
                  <a:close/>
                  <a:moveTo>
                    <a:pt x="1963447" y="177300"/>
                  </a:moveTo>
                  <a:cubicBezTo>
                    <a:pt x="1803723" y="177300"/>
                    <a:pt x="1674241" y="306782"/>
                    <a:pt x="1674241" y="466506"/>
                  </a:cubicBezTo>
                  <a:cubicBezTo>
                    <a:pt x="1674241" y="626230"/>
                    <a:pt x="1803723" y="755712"/>
                    <a:pt x="1963447" y="755712"/>
                  </a:cubicBezTo>
                  <a:cubicBezTo>
                    <a:pt x="2123171" y="755712"/>
                    <a:pt x="2252653" y="626230"/>
                    <a:pt x="2252653" y="466506"/>
                  </a:cubicBezTo>
                  <a:cubicBezTo>
                    <a:pt x="2252653" y="306782"/>
                    <a:pt x="2123171" y="177300"/>
                    <a:pt x="1963447" y="177300"/>
                  </a:cubicBezTo>
                  <a:close/>
                  <a:moveTo>
                    <a:pt x="1752672" y="312"/>
                  </a:moveTo>
                  <a:cubicBezTo>
                    <a:pt x="1817888" y="-690"/>
                    <a:pt x="1885249" y="703"/>
                    <a:pt x="1954799" y="4657"/>
                  </a:cubicBezTo>
                  <a:cubicBezTo>
                    <a:pt x="2504015" y="53541"/>
                    <a:pt x="2975590" y="412975"/>
                    <a:pt x="3145244" y="944937"/>
                  </a:cubicBezTo>
                  <a:cubicBezTo>
                    <a:pt x="3412664" y="2126757"/>
                    <a:pt x="2837568" y="2017487"/>
                    <a:pt x="2506889" y="1867964"/>
                  </a:cubicBezTo>
                  <a:cubicBezTo>
                    <a:pt x="1580987" y="1673869"/>
                    <a:pt x="2725425" y="3197869"/>
                    <a:pt x="1014520" y="3161925"/>
                  </a:cubicBezTo>
                  <a:cubicBezTo>
                    <a:pt x="-14898" y="3061283"/>
                    <a:pt x="-138545" y="1873713"/>
                    <a:pt x="108747" y="1100212"/>
                  </a:cubicBezTo>
                  <a:cubicBezTo>
                    <a:pt x="278579" y="569148"/>
                    <a:pt x="774429" y="15339"/>
                    <a:pt x="1752672" y="3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5806" name="Oval 66">
              <a:extLst>
                <a:ext uri="{FF2B5EF4-FFF2-40B4-BE49-F238E27FC236}">
                  <a16:creationId xmlns:a16="http://schemas.microsoft.com/office/drawing/2014/main" id="{8B900022-D8CF-43F1-A8A2-301648960BE0}"/>
                </a:ext>
              </a:extLst>
            </p:cNvPr>
            <p:cNvSpPr/>
            <p:nvPr/>
          </p:nvSpPr>
          <p:spPr>
            <a:xfrm rot="20700000">
              <a:off x="8697163" y="2795754"/>
              <a:ext cx="342272" cy="293183"/>
            </a:xfrm>
            <a:custGeom>
              <a:avLst/>
              <a:gdLst/>
              <a:ahLst/>
              <a:cxnLst/>
              <a:rect l="l" t="t" r="r" b="b"/>
              <a:pathLst>
                <a:path w="2901316" h="2485205">
                  <a:moveTo>
                    <a:pt x="2901316" y="8833"/>
                  </a:moveTo>
                  <a:lnTo>
                    <a:pt x="2885407" y="69738"/>
                  </a:lnTo>
                  <a:lnTo>
                    <a:pt x="2890344" y="71061"/>
                  </a:lnTo>
                  <a:lnTo>
                    <a:pt x="2331295" y="2157461"/>
                  </a:lnTo>
                  <a:lnTo>
                    <a:pt x="2322295" y="2155049"/>
                  </a:lnTo>
                  <a:cubicBezTo>
                    <a:pt x="2311779" y="2339141"/>
                    <a:pt x="2127696" y="2485205"/>
                    <a:pt x="1902404" y="2485205"/>
                  </a:cubicBezTo>
                  <a:cubicBezTo>
                    <a:pt x="1669201" y="2485205"/>
                    <a:pt x="1480151" y="2328701"/>
                    <a:pt x="1480150" y="2135644"/>
                  </a:cubicBezTo>
                  <a:cubicBezTo>
                    <a:pt x="1480150" y="1942587"/>
                    <a:pt x="1669200" y="1786083"/>
                    <a:pt x="1902404" y="1786083"/>
                  </a:cubicBezTo>
                  <a:cubicBezTo>
                    <a:pt x="2026046" y="1786083"/>
                    <a:pt x="2137276" y="1830075"/>
                    <a:pt x="2213623" y="1901150"/>
                  </a:cubicBezTo>
                  <a:lnTo>
                    <a:pt x="2586815" y="508378"/>
                  </a:lnTo>
                  <a:lnTo>
                    <a:pt x="1283297" y="508378"/>
                  </a:lnTo>
                  <a:lnTo>
                    <a:pt x="847984" y="2132988"/>
                  </a:lnTo>
                  <a:lnTo>
                    <a:pt x="841776" y="2131324"/>
                  </a:lnTo>
                  <a:cubicBezTo>
                    <a:pt x="829584" y="2314002"/>
                    <a:pt x="646295" y="2458448"/>
                    <a:pt x="422254" y="2458448"/>
                  </a:cubicBezTo>
                  <a:cubicBezTo>
                    <a:pt x="189051" y="2458448"/>
                    <a:pt x="1" y="2301944"/>
                    <a:pt x="0" y="2108887"/>
                  </a:cubicBezTo>
                  <a:cubicBezTo>
                    <a:pt x="0" y="1915830"/>
                    <a:pt x="189051" y="1759326"/>
                    <a:pt x="422255" y="1759326"/>
                  </a:cubicBezTo>
                  <a:cubicBezTo>
                    <a:pt x="544771" y="1759326"/>
                    <a:pt x="655100" y="1802522"/>
                    <a:pt x="731465" y="1872378"/>
                  </a:cubicBezTo>
                  <a:lnTo>
                    <a:pt x="1233167" y="0"/>
                  </a:lnTo>
                  <a:lnTo>
                    <a:pt x="1266129" y="883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52" name="Picture 51">
            <a:extLst>
              <a:ext uri="{FF2B5EF4-FFF2-40B4-BE49-F238E27FC236}">
                <a16:creationId xmlns:a16="http://schemas.microsoft.com/office/drawing/2014/main" id="{1349D490-0D41-481A-98B5-E520C54B7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Google Shape;1458;p51"/>
          <p:cNvSpPr txBox="1"/>
          <p:nvPr/>
        </p:nvSpPr>
        <p:spPr>
          <a:xfrm>
            <a:off x="1474800" y="2945999"/>
            <a:ext cx="9242400" cy="1178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-US" sz="4800" b="1" dirty="0">
                <a:latin typeface="Raleway Thin"/>
                <a:ea typeface="Raleway Thin"/>
                <a:cs typeface="Raleway Thin"/>
                <a:sym typeface="Montserrat"/>
              </a:rPr>
              <a:t>THANK YOU! </a:t>
            </a:r>
            <a:endParaRPr sz="4800" b="1" dirty="0">
              <a:latin typeface="Raleway Thin"/>
              <a:ea typeface="Raleway Thin"/>
              <a:cs typeface="Raleway Thin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431872" y="5129524"/>
            <a:ext cx="6308773" cy="6392"/>
          </a:xfrm>
          <a:prstGeom prst="rect">
            <a:avLst/>
          </a:prstGeom>
          <a:solidFill>
            <a:srgbClr val="141414"/>
          </a:solidFill>
        </p:spPr>
      </p:sp>
      <p:grpSp>
        <p:nvGrpSpPr>
          <p:cNvPr id="3" name="Group 3"/>
          <p:cNvGrpSpPr/>
          <p:nvPr/>
        </p:nvGrpSpPr>
        <p:grpSpPr>
          <a:xfrm>
            <a:off x="1371600" y="1978668"/>
            <a:ext cx="981659" cy="423682"/>
            <a:chOff x="0" y="0"/>
            <a:chExt cx="1963318" cy="847365"/>
          </a:xfrm>
        </p:grpSpPr>
        <p:grpSp>
          <p:nvGrpSpPr>
            <p:cNvPr id="4" name="Group 4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6" name="TextBox 6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1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399873" y="3002593"/>
            <a:ext cx="981659" cy="423682"/>
            <a:chOff x="0" y="0"/>
            <a:chExt cx="1963318" cy="847365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0" name="TextBox 10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 dirty="0">
                  <a:solidFill>
                    <a:srgbClr val="141414"/>
                  </a:solidFill>
                  <a:latin typeface="Open Sauce Bold"/>
                </a:rPr>
                <a:t>2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381925" y="4270989"/>
            <a:ext cx="981659" cy="423682"/>
            <a:chOff x="0" y="0"/>
            <a:chExt cx="1963318" cy="847365"/>
          </a:xfrm>
        </p:grpSpPr>
        <p:grpSp>
          <p:nvGrpSpPr>
            <p:cNvPr id="12" name="Group 12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4" name="TextBox 14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3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381925" y="5398377"/>
            <a:ext cx="981659" cy="423682"/>
            <a:chOff x="0" y="0"/>
            <a:chExt cx="1963318" cy="847365"/>
          </a:xfrm>
        </p:grpSpPr>
        <p:grpSp>
          <p:nvGrpSpPr>
            <p:cNvPr id="16" name="Group 16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8" name="TextBox 18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4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14400" y="825382"/>
            <a:ext cx="8611340" cy="773353"/>
            <a:chOff x="0" y="0"/>
            <a:chExt cx="12617545" cy="1546706"/>
          </a:xfrm>
        </p:grpSpPr>
        <p:grpSp>
          <p:nvGrpSpPr>
            <p:cNvPr id="20" name="Group 20"/>
            <p:cNvGrpSpPr/>
            <p:nvPr/>
          </p:nvGrpSpPr>
          <p:grpSpPr>
            <a:xfrm>
              <a:off x="0" y="0"/>
              <a:ext cx="12617545" cy="1546706"/>
              <a:chOff x="0" y="0"/>
              <a:chExt cx="5397186" cy="661607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5397186" cy="661607"/>
              </a:xfrm>
              <a:custGeom>
                <a:avLst/>
                <a:gdLst/>
                <a:ahLst/>
                <a:cxnLst/>
                <a:rect l="l" t="t" r="r" b="b"/>
                <a:pathLst>
                  <a:path w="5397186" h="661607">
                    <a:moveTo>
                      <a:pt x="5272726" y="661607"/>
                    </a:moveTo>
                    <a:lnTo>
                      <a:pt x="124460" y="661607"/>
                    </a:lnTo>
                    <a:cubicBezTo>
                      <a:pt x="55880" y="661607"/>
                      <a:pt x="0" y="605727"/>
                      <a:pt x="0" y="537147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5272727" y="0"/>
                    </a:lnTo>
                    <a:cubicBezTo>
                      <a:pt x="5341307" y="0"/>
                      <a:pt x="5397186" y="55880"/>
                      <a:pt x="5397186" y="124460"/>
                    </a:cubicBezTo>
                    <a:lnTo>
                      <a:pt x="5397186" y="537147"/>
                    </a:lnTo>
                    <a:cubicBezTo>
                      <a:pt x="5397186" y="605727"/>
                      <a:pt x="5341307" y="661607"/>
                      <a:pt x="5272727" y="661607"/>
                    </a:cubicBezTo>
                    <a:close/>
                  </a:path>
                </a:pathLst>
              </a:custGeom>
              <a:solidFill>
                <a:srgbClr val="B7ECFA"/>
              </a:solidFill>
            </p:spPr>
          </p:sp>
        </p:grpSp>
        <p:sp>
          <p:nvSpPr>
            <p:cNvPr id="22" name="TextBox 22"/>
            <p:cNvSpPr txBox="1"/>
            <p:nvPr/>
          </p:nvSpPr>
          <p:spPr>
            <a:xfrm>
              <a:off x="594960" y="279560"/>
              <a:ext cx="11427625" cy="9255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900"/>
                </a:lnSpc>
              </a:pPr>
              <a:r>
                <a:rPr lang="en-US" sz="3000" dirty="0">
                  <a:solidFill>
                    <a:srgbClr val="141414"/>
                  </a:solidFill>
                  <a:latin typeface="Open Sauce SemiBold Bold"/>
                </a:rPr>
                <a:t>NEP Mandate: GOALS</a:t>
              </a: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887526" y="4141056"/>
            <a:ext cx="6446973" cy="7478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600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The shift from testing rote memorization skills to competency-based and testing higher-order skills such as analysis, critical thinking, and conceptual clarity.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905999" y="5319694"/>
            <a:ext cx="6752351" cy="744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600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Enabling assessment to help the school system to continuously revisit teaching-learning processes to optimize the learning and development of all students.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869054" y="1949318"/>
            <a:ext cx="6465446" cy="4914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</a:pPr>
            <a:r>
              <a:rPr lang="en-US" sz="1600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Ensuring</a:t>
            </a:r>
            <a:r>
              <a:rPr lang="en-US" sz="1461" dirty="0">
                <a:solidFill>
                  <a:srgbClr val="141414"/>
                </a:solidFill>
                <a:latin typeface="Open Sauce"/>
              </a:rPr>
              <a:t> </a:t>
            </a:r>
            <a:r>
              <a:rPr lang="en-US" sz="1600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that the primary purpose of assessment is to promote the learning and development of students.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869054" y="2961448"/>
            <a:ext cx="6446973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600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Focus on regular formative assessment for learning rather than a summative assessment that encourages today’s ‘coaching culture'</a:t>
            </a:r>
          </a:p>
        </p:txBody>
      </p:sp>
      <p:sp>
        <p:nvSpPr>
          <p:cNvPr id="28" name="AutoShape 28"/>
          <p:cNvSpPr/>
          <p:nvPr/>
        </p:nvSpPr>
        <p:spPr>
          <a:xfrm>
            <a:off x="1371600" y="3844888"/>
            <a:ext cx="6308773" cy="6392"/>
          </a:xfrm>
          <a:prstGeom prst="rect">
            <a:avLst/>
          </a:prstGeom>
          <a:solidFill>
            <a:srgbClr val="141414"/>
          </a:solidFill>
        </p:spPr>
      </p:sp>
      <p:sp>
        <p:nvSpPr>
          <p:cNvPr id="29" name="AutoShape 29"/>
          <p:cNvSpPr/>
          <p:nvPr/>
        </p:nvSpPr>
        <p:spPr>
          <a:xfrm>
            <a:off x="1371600" y="2684670"/>
            <a:ext cx="6308773" cy="6392"/>
          </a:xfrm>
          <a:prstGeom prst="rect">
            <a:avLst/>
          </a:prstGeom>
          <a:solidFill>
            <a:srgbClr val="141414"/>
          </a:solidFill>
        </p:spPr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F4936344-CAFB-4CE4-8A9E-1F9D5E6E5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844888" y="3520078"/>
            <a:ext cx="6308773" cy="6361"/>
          </a:xfrm>
          <a:prstGeom prst="rect">
            <a:avLst/>
          </a:prstGeom>
          <a:solidFill>
            <a:srgbClr val="141414"/>
          </a:solidFill>
        </p:spPr>
      </p:sp>
      <p:grpSp>
        <p:nvGrpSpPr>
          <p:cNvPr id="3" name="Group 3"/>
          <p:cNvGrpSpPr/>
          <p:nvPr/>
        </p:nvGrpSpPr>
        <p:grpSpPr>
          <a:xfrm>
            <a:off x="2054244" y="1464236"/>
            <a:ext cx="981659" cy="423682"/>
            <a:chOff x="0" y="0"/>
            <a:chExt cx="1963318" cy="847365"/>
          </a:xfrm>
        </p:grpSpPr>
        <p:grpSp>
          <p:nvGrpSpPr>
            <p:cNvPr id="4" name="Group 4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6" name="TextBox 6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1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2082517" y="2581119"/>
            <a:ext cx="981659" cy="423682"/>
            <a:chOff x="0" y="0"/>
            <a:chExt cx="1963318" cy="847365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0" name="TextBox 10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2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110790" y="3849737"/>
            <a:ext cx="981659" cy="423682"/>
            <a:chOff x="0" y="0"/>
            <a:chExt cx="1963318" cy="847365"/>
          </a:xfrm>
        </p:grpSpPr>
        <p:grpSp>
          <p:nvGrpSpPr>
            <p:cNvPr id="12" name="Group 12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4" name="TextBox 14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3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087659" y="5417282"/>
            <a:ext cx="981659" cy="423682"/>
            <a:chOff x="0" y="0"/>
            <a:chExt cx="1963318" cy="847365"/>
          </a:xfrm>
        </p:grpSpPr>
        <p:grpSp>
          <p:nvGrpSpPr>
            <p:cNvPr id="16" name="Group 16"/>
            <p:cNvGrpSpPr/>
            <p:nvPr/>
          </p:nvGrpSpPr>
          <p:grpSpPr>
            <a:xfrm>
              <a:off x="0" y="0"/>
              <a:ext cx="1963318" cy="847365"/>
              <a:chOff x="0" y="0"/>
              <a:chExt cx="1212315" cy="51816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6350" y="6412"/>
                <a:ext cx="1199615" cy="510409"/>
              </a:xfrm>
              <a:custGeom>
                <a:avLst/>
                <a:gdLst/>
                <a:ahLst/>
                <a:cxnLst/>
                <a:rect l="l" t="t" r="r" b="b"/>
                <a:pathLst>
                  <a:path w="1199615" h="510409">
                    <a:moveTo>
                      <a:pt x="252730" y="0"/>
                    </a:moveTo>
                    <a:lnTo>
                      <a:pt x="946885" y="0"/>
                    </a:lnTo>
                    <a:cubicBezTo>
                      <a:pt x="1086585" y="0"/>
                      <a:pt x="1199615" y="114137"/>
                      <a:pt x="1199615" y="255205"/>
                    </a:cubicBezTo>
                    <a:cubicBezTo>
                      <a:pt x="1199615" y="396272"/>
                      <a:pt x="1086585" y="510409"/>
                      <a:pt x="946885" y="510409"/>
                    </a:cubicBezTo>
                    <a:lnTo>
                      <a:pt x="252730" y="510409"/>
                    </a:lnTo>
                    <a:cubicBezTo>
                      <a:pt x="113030" y="510409"/>
                      <a:pt x="0" y="396272"/>
                      <a:pt x="0" y="255205"/>
                    </a:cubicBezTo>
                    <a:cubicBezTo>
                      <a:pt x="0" y="114137"/>
                      <a:pt x="113030" y="0"/>
                      <a:pt x="252730" y="0"/>
                    </a:cubicBezTo>
                    <a:close/>
                  </a:path>
                </a:pathLst>
              </a:custGeom>
              <a:solidFill>
                <a:srgbClr val="26BDE2"/>
              </a:solidFill>
            </p:spPr>
          </p:sp>
        </p:grpSp>
        <p:sp>
          <p:nvSpPr>
            <p:cNvPr id="18" name="TextBox 18"/>
            <p:cNvSpPr txBox="1"/>
            <p:nvPr/>
          </p:nvSpPr>
          <p:spPr>
            <a:xfrm>
              <a:off x="410280" y="144122"/>
              <a:ext cx="1255852" cy="4966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143"/>
                </a:lnSpc>
              </a:pPr>
              <a:r>
                <a:rPr lang="en-US" sz="1588">
                  <a:solidFill>
                    <a:srgbClr val="141414"/>
                  </a:solidFill>
                  <a:latin typeface="Open Sauce Bold"/>
                </a:rPr>
                <a:t>4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9386" y="393591"/>
            <a:ext cx="5738399" cy="773353"/>
            <a:chOff x="0" y="0"/>
            <a:chExt cx="11476799" cy="1546706"/>
          </a:xfrm>
          <a:solidFill>
            <a:srgbClr val="B7ECFA"/>
          </a:solidFill>
        </p:grpSpPr>
        <p:grpSp>
          <p:nvGrpSpPr>
            <p:cNvPr id="20" name="Group 20"/>
            <p:cNvGrpSpPr/>
            <p:nvPr/>
          </p:nvGrpSpPr>
          <p:grpSpPr>
            <a:xfrm>
              <a:off x="0" y="0"/>
              <a:ext cx="11476799" cy="1546706"/>
              <a:chOff x="0" y="0"/>
              <a:chExt cx="4909229" cy="661607"/>
            </a:xfrm>
            <a:grpFill/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4909229" cy="661607"/>
              </a:xfrm>
              <a:custGeom>
                <a:avLst/>
                <a:gdLst/>
                <a:ahLst/>
                <a:cxnLst/>
                <a:rect l="l" t="t" r="r" b="b"/>
                <a:pathLst>
                  <a:path w="4909229" h="661607">
                    <a:moveTo>
                      <a:pt x="4784769" y="661607"/>
                    </a:moveTo>
                    <a:lnTo>
                      <a:pt x="124460" y="661607"/>
                    </a:lnTo>
                    <a:cubicBezTo>
                      <a:pt x="55880" y="661607"/>
                      <a:pt x="0" y="605727"/>
                      <a:pt x="0" y="537147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4784769" y="0"/>
                    </a:lnTo>
                    <a:cubicBezTo>
                      <a:pt x="4853349" y="0"/>
                      <a:pt x="4909229" y="55880"/>
                      <a:pt x="4909229" y="124460"/>
                    </a:cubicBezTo>
                    <a:lnTo>
                      <a:pt x="4909229" y="537147"/>
                    </a:lnTo>
                    <a:cubicBezTo>
                      <a:pt x="4909229" y="605727"/>
                      <a:pt x="4853349" y="661607"/>
                      <a:pt x="4784769" y="661607"/>
                    </a:cubicBezTo>
                    <a:close/>
                  </a:path>
                </a:pathLst>
              </a:custGeom>
              <a:grpFill/>
            </p:spPr>
          </p:sp>
        </p:grpSp>
        <p:sp>
          <p:nvSpPr>
            <p:cNvPr id="22" name="TextBox 22"/>
            <p:cNvSpPr txBox="1"/>
            <p:nvPr/>
          </p:nvSpPr>
          <p:spPr>
            <a:xfrm>
              <a:off x="541168" y="279560"/>
              <a:ext cx="10394461" cy="92551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900"/>
                </a:lnSpc>
              </a:pPr>
              <a:r>
                <a:rPr lang="en-US" sz="3000" dirty="0">
                  <a:solidFill>
                    <a:srgbClr val="141414"/>
                  </a:solidFill>
                  <a:latin typeface="Open Sauce SemiBold Bold"/>
                </a:rPr>
                <a:t>NEP Mandate: PROCESS</a:t>
              </a: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3401724" y="1448793"/>
            <a:ext cx="6805762" cy="4914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</a:pPr>
            <a:r>
              <a:rPr lang="en-US" sz="1461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Provisions for self-assessment and peer assessment along with teacher assessment.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361689" y="3706834"/>
            <a:ext cx="7750808" cy="1000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461" b="1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Development of a 360-degree holistic multidimensional Progress Card which would reflect the progress as well as the uniqueness of each learner in the cognitive, affective, and psychomotor domains; and be an important link between parents and teachers. (Para 4.35)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361689" y="2442179"/>
            <a:ext cx="7388858" cy="744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461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Along with paper-pencil tests, the scope for alternate assessment procedures that record the progress of children in project-based and inquiry-based learning, quizzes, role-plays, group work, portfolios etc.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361689" y="5342906"/>
            <a:ext cx="7388858" cy="744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72"/>
              </a:lnSpc>
              <a:spcBef>
                <a:spcPct val="0"/>
              </a:spcBef>
            </a:pPr>
            <a:r>
              <a:rPr lang="en-US" sz="1461" dirty="0">
                <a:solidFill>
                  <a:srgbClr val="141414"/>
                </a:solidFill>
                <a:latin typeface="MS Reference Sans Serif" panose="020B0604030504040204" pitchFamily="34" charset="0"/>
              </a:rPr>
              <a:t>Development of interactive software to enable students to track their progress and get information on their strengths, areas of interest and needed areas of focus.</a:t>
            </a:r>
          </a:p>
        </p:txBody>
      </p:sp>
      <p:sp>
        <p:nvSpPr>
          <p:cNvPr id="28" name="AutoShape 28"/>
          <p:cNvSpPr/>
          <p:nvPr/>
        </p:nvSpPr>
        <p:spPr>
          <a:xfrm>
            <a:off x="2802491" y="4990479"/>
            <a:ext cx="6308773" cy="6361"/>
          </a:xfrm>
          <a:prstGeom prst="rect">
            <a:avLst/>
          </a:prstGeom>
          <a:solidFill>
            <a:srgbClr val="141414"/>
          </a:solidFill>
        </p:spPr>
      </p:sp>
      <p:sp>
        <p:nvSpPr>
          <p:cNvPr id="29" name="AutoShape 29"/>
          <p:cNvSpPr/>
          <p:nvPr/>
        </p:nvSpPr>
        <p:spPr>
          <a:xfrm>
            <a:off x="2149837" y="2254640"/>
            <a:ext cx="6308773" cy="6361"/>
          </a:xfrm>
          <a:prstGeom prst="rect">
            <a:avLst/>
          </a:prstGeom>
          <a:solidFill>
            <a:srgbClr val="141414"/>
          </a:solidFill>
        </p:spPr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5B411995-FA81-41D9-94AA-D607C0F0B3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242669" y="0"/>
            <a:ext cx="894933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22647" y="496794"/>
            <a:ext cx="894933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ko-KR" altLang="en-US" sz="3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0"/>
            <a:ext cx="541174" cy="6858000"/>
          </a:xfrm>
          <a:prstGeom prst="rect">
            <a:avLst/>
          </a:prstGeom>
          <a:solidFill>
            <a:srgbClr val="F8F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553581" y="1366445"/>
            <a:ext cx="7429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algn="just">
              <a:spcAft>
                <a:spcPts val="1200"/>
              </a:spcAft>
            </a:pPr>
            <a:r>
              <a:rPr lang="en-US" sz="2200" dirty="0"/>
              <a:t>Grades do not give a clear picture of student learning. What are the substitutes ?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80405" y="2414095"/>
            <a:ext cx="71747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What do parents, teachers and students want to know from a progress card ?</a:t>
            </a:r>
          </a:p>
          <a:p>
            <a:endParaRPr lang="en-US" altLang="ko-KR" sz="2200" dirty="0"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90050" y="3554515"/>
            <a:ext cx="72572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algn="just">
              <a:spcAft>
                <a:spcPts val="1200"/>
              </a:spcAft>
            </a:pPr>
            <a:r>
              <a:rPr lang="en-US" sz="2200" dirty="0"/>
              <a:t>What are the various ways in which the school can communicate progress?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4814E2F-6089-4F1A-8AE5-6210A4B4BFF3}"/>
              </a:ext>
            </a:extLst>
          </p:cNvPr>
          <p:cNvSpPr txBox="1"/>
          <p:nvPr/>
        </p:nvSpPr>
        <p:spPr>
          <a:xfrm>
            <a:off x="1393794" y="771066"/>
            <a:ext cx="84515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0" algn="ctr">
              <a:spcAft>
                <a:spcPts val="1200"/>
              </a:spcAft>
            </a:pPr>
            <a:r>
              <a:rPr lang="en-US" sz="3200" b="1" dirty="0"/>
              <a:t>Why  HPC? </a:t>
            </a:r>
          </a:p>
        </p:txBody>
      </p:sp>
      <p:sp>
        <p:nvSpPr>
          <p:cNvPr id="51" name="Rounded Rectangle 51">
            <a:extLst>
              <a:ext uri="{FF2B5EF4-FFF2-40B4-BE49-F238E27FC236}">
                <a16:creationId xmlns:a16="http://schemas.microsoft.com/office/drawing/2014/main" id="{5EE0F5ED-C8CF-4739-9947-0F71FC64B488}"/>
              </a:ext>
            </a:extLst>
          </p:cNvPr>
          <p:cNvSpPr/>
          <p:nvPr/>
        </p:nvSpPr>
        <p:spPr>
          <a:xfrm rot="16200000" flipH="1">
            <a:off x="2067891" y="1452231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E198717-AB93-441E-8FD8-FF2C4DFADD15}"/>
              </a:ext>
            </a:extLst>
          </p:cNvPr>
          <p:cNvSpPr/>
          <p:nvPr/>
        </p:nvSpPr>
        <p:spPr>
          <a:xfrm rot="16200000" flipH="1">
            <a:off x="2093022" y="2553608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3" name="Rounded Rectangle 51">
            <a:extLst>
              <a:ext uri="{FF2B5EF4-FFF2-40B4-BE49-F238E27FC236}">
                <a16:creationId xmlns:a16="http://schemas.microsoft.com/office/drawing/2014/main" id="{B2B03214-A48D-4DE9-B049-AA32556D55B5}"/>
              </a:ext>
            </a:extLst>
          </p:cNvPr>
          <p:cNvSpPr/>
          <p:nvPr/>
        </p:nvSpPr>
        <p:spPr>
          <a:xfrm rot="16200000" flipH="1">
            <a:off x="2067891" y="3551275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8CBD8-029C-4DE1-AA87-53EA7F4054C8}"/>
              </a:ext>
            </a:extLst>
          </p:cNvPr>
          <p:cNvSpPr txBox="1"/>
          <p:nvPr/>
        </p:nvSpPr>
        <p:spPr>
          <a:xfrm>
            <a:off x="2578712" y="4630087"/>
            <a:ext cx="72572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algn="just">
              <a:spcAft>
                <a:spcPts val="1200"/>
              </a:spcAft>
            </a:pPr>
            <a:r>
              <a:rPr lang="en-US" sz="2200" dirty="0"/>
              <a:t>Performance is never static ,it has to be measured over a period of time.</a:t>
            </a:r>
          </a:p>
        </p:txBody>
      </p:sp>
      <p:sp>
        <p:nvSpPr>
          <p:cNvPr id="14" name="Rounded Rectangle 51">
            <a:extLst>
              <a:ext uri="{FF2B5EF4-FFF2-40B4-BE49-F238E27FC236}">
                <a16:creationId xmlns:a16="http://schemas.microsoft.com/office/drawing/2014/main" id="{4CBAB724-4456-4D62-84C6-2B585B9D4D72}"/>
              </a:ext>
            </a:extLst>
          </p:cNvPr>
          <p:cNvSpPr/>
          <p:nvPr/>
        </p:nvSpPr>
        <p:spPr>
          <a:xfrm rot="16200000" flipH="1">
            <a:off x="2067890" y="4684518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547D241-2996-43CD-B805-1548CEFD7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67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242669" y="0"/>
            <a:ext cx="8949331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22647" y="496794"/>
            <a:ext cx="894933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ko-KR" altLang="en-US" sz="3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0"/>
            <a:ext cx="541174" cy="6858000"/>
          </a:xfrm>
          <a:prstGeom prst="rect">
            <a:avLst/>
          </a:prstGeom>
          <a:solidFill>
            <a:srgbClr val="F8F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757065" y="1746623"/>
            <a:ext cx="66778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cs typeface="Arial" pitchFamily="34" charset="0"/>
              </a:rPr>
              <a:t>How does a Parent know the uniqueness in their child?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328648" y="4562167"/>
            <a:ext cx="72572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algn="just">
              <a:spcAft>
                <a:spcPts val="1200"/>
              </a:spcAft>
            </a:pPr>
            <a:r>
              <a:rPr lang="en-US" sz="2200" dirty="0"/>
              <a:t>How can the teacher`s burden to fill in progress reports be decreased?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51" name="Rounded Rectangle 51">
            <a:extLst>
              <a:ext uri="{FF2B5EF4-FFF2-40B4-BE49-F238E27FC236}">
                <a16:creationId xmlns:a16="http://schemas.microsoft.com/office/drawing/2014/main" id="{5EE0F5ED-C8CF-4739-9947-0F71FC64B488}"/>
              </a:ext>
            </a:extLst>
          </p:cNvPr>
          <p:cNvSpPr/>
          <p:nvPr/>
        </p:nvSpPr>
        <p:spPr>
          <a:xfrm rot="16200000" flipH="1">
            <a:off x="2119090" y="794341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E198717-AB93-441E-8FD8-FF2C4DFADD15}"/>
              </a:ext>
            </a:extLst>
          </p:cNvPr>
          <p:cNvSpPr/>
          <p:nvPr/>
        </p:nvSpPr>
        <p:spPr>
          <a:xfrm rot="16200000" flipH="1">
            <a:off x="2119091" y="1784757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D0C0A56-6545-4793-BB2D-EB7FE1C18E7B}"/>
              </a:ext>
            </a:extLst>
          </p:cNvPr>
          <p:cNvSpPr txBox="1"/>
          <p:nvPr/>
        </p:nvSpPr>
        <p:spPr>
          <a:xfrm>
            <a:off x="2757066" y="645181"/>
            <a:ext cx="6677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cs typeface="Arial" pitchFamily="34" charset="0"/>
              </a:rPr>
              <a:t>How does the Progress report provide feedback for the student ,so as to facilitate progress in learning?</a:t>
            </a:r>
          </a:p>
        </p:txBody>
      </p:sp>
      <p:sp>
        <p:nvSpPr>
          <p:cNvPr id="14" name="Rounded Rectangle 51">
            <a:extLst>
              <a:ext uri="{FF2B5EF4-FFF2-40B4-BE49-F238E27FC236}">
                <a16:creationId xmlns:a16="http://schemas.microsoft.com/office/drawing/2014/main" id="{6A1B702A-F296-40EA-998B-2867EA2A51CC}"/>
              </a:ext>
            </a:extLst>
          </p:cNvPr>
          <p:cNvSpPr/>
          <p:nvPr/>
        </p:nvSpPr>
        <p:spPr>
          <a:xfrm rot="16200000" flipH="1">
            <a:off x="2119089" y="2685538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55B5CC-1FEE-4574-A0FD-61CFEF99260E}"/>
              </a:ext>
            </a:extLst>
          </p:cNvPr>
          <p:cNvSpPr txBox="1"/>
          <p:nvPr/>
        </p:nvSpPr>
        <p:spPr>
          <a:xfrm>
            <a:off x="2369217" y="3535587"/>
            <a:ext cx="6896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0" algn="just">
              <a:spcAft>
                <a:spcPts val="1200"/>
              </a:spcAft>
            </a:pPr>
            <a:r>
              <a:rPr lang="en-US" sz="2000" dirty="0"/>
              <a:t>Is it possible to help parents see the connections and possibilites of the direction in which the student is growing ?</a:t>
            </a: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014E7E5C-86C6-406C-8830-38B57D3BFB06}"/>
              </a:ext>
            </a:extLst>
          </p:cNvPr>
          <p:cNvSpPr/>
          <p:nvPr/>
        </p:nvSpPr>
        <p:spPr>
          <a:xfrm rot="16200000" flipH="1">
            <a:off x="2078520" y="3669628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80CE8F3A-4BA5-4B31-8AAA-FFCFBC28805F}"/>
              </a:ext>
            </a:extLst>
          </p:cNvPr>
          <p:cNvSpPr/>
          <p:nvPr/>
        </p:nvSpPr>
        <p:spPr>
          <a:xfrm rot="16200000" flipH="1">
            <a:off x="2119089" y="4795048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592F67-6A52-417E-AE9E-22EE7A9F7F59}"/>
              </a:ext>
            </a:extLst>
          </p:cNvPr>
          <p:cNvSpPr txBox="1"/>
          <p:nvPr/>
        </p:nvSpPr>
        <p:spPr>
          <a:xfrm>
            <a:off x="2764802" y="2629239"/>
            <a:ext cx="6501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cs typeface="Arial" pitchFamily="34" charset="0"/>
              </a:rPr>
              <a:t>How can the Progress  be a log of performance and conversation with Parents and students?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04A1E1-45BA-4879-B007-781396180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3262"/>
            <a:ext cx="1170533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4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0EA5F8CF-EB57-4958-A812-E545D84B5A02}"/>
              </a:ext>
            </a:extLst>
          </p:cNvPr>
          <p:cNvGrpSpPr/>
          <p:nvPr/>
        </p:nvGrpSpPr>
        <p:grpSpPr>
          <a:xfrm>
            <a:off x="2047614" y="1981707"/>
            <a:ext cx="6126052" cy="646331"/>
            <a:chOff x="4105961" y="1611136"/>
            <a:chExt cx="6126052" cy="646331"/>
          </a:xfrm>
        </p:grpSpPr>
        <p:sp>
          <p:nvSpPr>
            <p:cNvPr id="9" name="TextBox 8"/>
            <p:cNvSpPr txBox="1"/>
            <p:nvPr/>
          </p:nvSpPr>
          <p:spPr>
            <a:xfrm>
              <a:off x="5724321" y="1715668"/>
              <a:ext cx="4507692" cy="461665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cs typeface="Arial" pitchFamily="34" charset="0"/>
                </a:rPr>
                <a:t>A Pedagogical Tool</a:t>
              </a:r>
              <a:endParaRPr lang="ko-KR" altLang="en-US" sz="2400" b="1" dirty="0"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05961" y="1611136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01</a:t>
              </a:r>
              <a:endParaRPr lang="ko-KR" altLang="en-US" sz="3600" b="1" dirty="0">
                <a:cs typeface="Arial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464A061-4D0C-4603-9DE2-0D5C5BC3E7BF}"/>
              </a:ext>
            </a:extLst>
          </p:cNvPr>
          <p:cNvSpPr txBox="1"/>
          <p:nvPr/>
        </p:nvSpPr>
        <p:spPr>
          <a:xfrm>
            <a:off x="1112113" y="967588"/>
            <a:ext cx="1059411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All above questions/premise can be answered by the HPC that will be: </a:t>
            </a:r>
            <a:endParaRPr lang="ko-KR" altLang="en-US" sz="2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C11F8C7-1CD1-4C7A-A272-0A5C754C1147}"/>
              </a:ext>
            </a:extLst>
          </p:cNvPr>
          <p:cNvGrpSpPr/>
          <p:nvPr/>
        </p:nvGrpSpPr>
        <p:grpSpPr>
          <a:xfrm>
            <a:off x="2047614" y="3041912"/>
            <a:ext cx="8244529" cy="1200328"/>
            <a:chOff x="4646811" y="1619071"/>
            <a:chExt cx="8108672" cy="93963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48CA0A5-A571-4EFA-BFCC-7BA48C5C620B}"/>
                </a:ext>
              </a:extLst>
            </p:cNvPr>
            <p:cNvSpPr txBox="1"/>
            <p:nvPr/>
          </p:nvSpPr>
          <p:spPr>
            <a:xfrm>
              <a:off x="6254290" y="1619071"/>
              <a:ext cx="6501193" cy="93963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just"/>
              <a:r>
                <a:rPr lang="en-US" altLang="ko-KR" sz="2400" b="1" dirty="0">
                  <a:cs typeface="Arial" pitchFamily="34" charset="0"/>
                </a:rPr>
                <a:t>A Process through which both the teachers and the parents will equally participate for the student achievement of competencies </a:t>
              </a:r>
              <a:endParaRPr lang="ko-KR" altLang="en-US" sz="2400" b="1" dirty="0"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7006DBC-DF5A-4E9E-9BF8-2CEF49917F1C}"/>
                </a:ext>
              </a:extLst>
            </p:cNvPr>
            <p:cNvSpPr txBox="1"/>
            <p:nvPr/>
          </p:nvSpPr>
          <p:spPr>
            <a:xfrm>
              <a:off x="4646811" y="183397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02</a:t>
              </a:r>
              <a:endParaRPr lang="ko-KR" altLang="en-US" sz="3600" b="1" dirty="0">
                <a:cs typeface="Arial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D868B60-6ADB-4C77-A4B3-5A8E54EA45CD}"/>
              </a:ext>
            </a:extLst>
          </p:cNvPr>
          <p:cNvGrpSpPr/>
          <p:nvPr/>
        </p:nvGrpSpPr>
        <p:grpSpPr>
          <a:xfrm>
            <a:off x="2047614" y="4738571"/>
            <a:ext cx="7954558" cy="830997"/>
            <a:chOff x="4930984" y="1541373"/>
            <a:chExt cx="7954558" cy="830997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FE9869F-753F-4A51-B57B-3F7ADDB61784}"/>
                </a:ext>
              </a:extLst>
            </p:cNvPr>
            <p:cNvSpPr txBox="1"/>
            <p:nvPr/>
          </p:nvSpPr>
          <p:spPr>
            <a:xfrm>
              <a:off x="6644540" y="1541373"/>
              <a:ext cx="6241002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400" b="1" dirty="0">
                  <a:cs typeface="Arial" pitchFamily="34" charset="0"/>
                </a:rPr>
                <a:t>A Tool to enable society to participate in a student's development and progress</a:t>
              </a:r>
              <a:endParaRPr lang="ko-KR" altLang="en-US" sz="2400" b="1" dirty="0"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8CBDD7A-B997-4592-BC53-8B38F7A8DB3C}"/>
                </a:ext>
              </a:extLst>
            </p:cNvPr>
            <p:cNvSpPr txBox="1"/>
            <p:nvPr/>
          </p:nvSpPr>
          <p:spPr>
            <a:xfrm>
              <a:off x="4930984" y="1633707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cs typeface="Arial" pitchFamily="34" charset="0"/>
                </a:rPr>
                <a:t>03</a:t>
              </a:r>
              <a:endParaRPr lang="ko-KR" altLang="en-US" sz="3600" b="1" dirty="0">
                <a:cs typeface="Arial" pitchFamily="34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E614051-1522-4357-82CE-F53E711DC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38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8C7DC3-236A-4AF6-938D-48B55EA9E3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 HPC is , thus, a Collaborative endeavor.</a:t>
            </a: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E143060E-B97D-4984-B5F4-C07B6406779A}"/>
              </a:ext>
            </a:extLst>
          </p:cNvPr>
          <p:cNvGrpSpPr/>
          <p:nvPr/>
        </p:nvGrpSpPr>
        <p:grpSpPr>
          <a:xfrm rot="10800000">
            <a:off x="4662817" y="3775233"/>
            <a:ext cx="540000" cy="1692000"/>
            <a:chOff x="5355771" y="1915886"/>
            <a:chExt cx="540000" cy="1692000"/>
          </a:xfrm>
        </p:grpSpPr>
        <p:sp>
          <p:nvSpPr>
            <p:cNvPr id="4" name="Freeform 10">
              <a:extLst>
                <a:ext uri="{FF2B5EF4-FFF2-40B4-BE49-F238E27FC236}">
                  <a16:creationId xmlns:a16="http://schemas.microsoft.com/office/drawing/2014/main" id="{461395C8-694B-4F79-A77F-A13942129C37}"/>
                </a:ext>
              </a:extLst>
            </p:cNvPr>
            <p:cNvSpPr/>
            <p:nvPr/>
          </p:nvSpPr>
          <p:spPr>
            <a:xfrm>
              <a:off x="5355771" y="1915886"/>
              <a:ext cx="540000" cy="1692000"/>
            </a:xfrm>
            <a:custGeom>
              <a:avLst/>
              <a:gdLst>
                <a:gd name="connsiteX0" fmla="*/ 0 w 642258"/>
                <a:gd name="connsiteY0" fmla="*/ 1752600 h 1752600"/>
                <a:gd name="connsiteX1" fmla="*/ 348343 w 642258"/>
                <a:gd name="connsiteY1" fmla="*/ 1752600 h 1752600"/>
                <a:gd name="connsiteX2" fmla="*/ 348343 w 642258"/>
                <a:gd name="connsiteY2" fmla="*/ 0 h 1752600"/>
                <a:gd name="connsiteX3" fmla="*/ 642258 w 642258"/>
                <a:gd name="connsiteY3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2258" h="1752600">
                  <a:moveTo>
                    <a:pt x="0" y="1752600"/>
                  </a:moveTo>
                  <a:lnTo>
                    <a:pt x="348343" y="1752600"/>
                  </a:lnTo>
                  <a:lnTo>
                    <a:pt x="348343" y="0"/>
                  </a:lnTo>
                  <a:lnTo>
                    <a:pt x="642258" y="0"/>
                  </a:lnTo>
                </a:path>
              </a:pathLst>
            </a:cu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" name="Isosceles Triangle 14">
              <a:extLst>
                <a:ext uri="{FF2B5EF4-FFF2-40B4-BE49-F238E27FC236}">
                  <a16:creationId xmlns:a16="http://schemas.microsoft.com/office/drawing/2014/main" id="{96B66A58-2950-4CD9-81F4-E88C3C9A14F2}"/>
                </a:ext>
              </a:extLst>
            </p:cNvPr>
            <p:cNvSpPr/>
            <p:nvPr/>
          </p:nvSpPr>
          <p:spPr>
            <a:xfrm>
              <a:off x="5522720" y="2214804"/>
              <a:ext cx="250588" cy="216024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" name="Trapezoid 18">
            <a:extLst>
              <a:ext uri="{FF2B5EF4-FFF2-40B4-BE49-F238E27FC236}">
                <a16:creationId xmlns:a16="http://schemas.microsoft.com/office/drawing/2014/main" id="{A2C9D379-D508-4D97-BD9B-AC53413C2DBF}"/>
              </a:ext>
            </a:extLst>
          </p:cNvPr>
          <p:cNvSpPr/>
          <p:nvPr/>
        </p:nvSpPr>
        <p:spPr>
          <a:xfrm rot="10800000">
            <a:off x="4978329" y="3201861"/>
            <a:ext cx="2235344" cy="1236889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accent6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16">
            <a:extLst>
              <a:ext uri="{FF2B5EF4-FFF2-40B4-BE49-F238E27FC236}">
                <a16:creationId xmlns:a16="http://schemas.microsoft.com/office/drawing/2014/main" id="{5031B664-2010-4BF5-AC94-CE7BA68F3787}"/>
              </a:ext>
            </a:extLst>
          </p:cNvPr>
          <p:cNvGrpSpPr/>
          <p:nvPr/>
        </p:nvGrpSpPr>
        <p:grpSpPr>
          <a:xfrm>
            <a:off x="6973551" y="2024525"/>
            <a:ext cx="540000" cy="1692000"/>
            <a:chOff x="5355771" y="1915886"/>
            <a:chExt cx="540000" cy="1692000"/>
          </a:xfrm>
        </p:grpSpPr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21EB433D-2D25-42E0-BAE9-CE27ACA3F425}"/>
                </a:ext>
              </a:extLst>
            </p:cNvPr>
            <p:cNvSpPr/>
            <p:nvPr/>
          </p:nvSpPr>
          <p:spPr>
            <a:xfrm>
              <a:off x="5355771" y="1915886"/>
              <a:ext cx="540000" cy="1692000"/>
            </a:xfrm>
            <a:custGeom>
              <a:avLst/>
              <a:gdLst>
                <a:gd name="connsiteX0" fmla="*/ 0 w 642258"/>
                <a:gd name="connsiteY0" fmla="*/ 1752600 h 1752600"/>
                <a:gd name="connsiteX1" fmla="*/ 348343 w 642258"/>
                <a:gd name="connsiteY1" fmla="*/ 1752600 h 1752600"/>
                <a:gd name="connsiteX2" fmla="*/ 348343 w 642258"/>
                <a:gd name="connsiteY2" fmla="*/ 0 h 1752600"/>
                <a:gd name="connsiteX3" fmla="*/ 642258 w 642258"/>
                <a:gd name="connsiteY3" fmla="*/ 0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2258" h="1752600">
                  <a:moveTo>
                    <a:pt x="0" y="1752600"/>
                  </a:moveTo>
                  <a:lnTo>
                    <a:pt x="348343" y="1752600"/>
                  </a:lnTo>
                  <a:lnTo>
                    <a:pt x="348343" y="0"/>
                  </a:lnTo>
                  <a:lnTo>
                    <a:pt x="642258" y="0"/>
                  </a:lnTo>
                </a:path>
              </a:pathLst>
            </a:cu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Isosceles Triangle 14">
              <a:extLst>
                <a:ext uri="{FF2B5EF4-FFF2-40B4-BE49-F238E27FC236}">
                  <a16:creationId xmlns:a16="http://schemas.microsoft.com/office/drawing/2014/main" id="{B8574E33-00EC-4528-8F78-10DB579865C2}"/>
                </a:ext>
              </a:extLst>
            </p:cNvPr>
            <p:cNvSpPr/>
            <p:nvPr/>
          </p:nvSpPr>
          <p:spPr>
            <a:xfrm>
              <a:off x="5531512" y="2214804"/>
              <a:ext cx="250588" cy="216024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7">
            <a:extLst>
              <a:ext uri="{FF2B5EF4-FFF2-40B4-BE49-F238E27FC236}">
                <a16:creationId xmlns:a16="http://schemas.microsoft.com/office/drawing/2014/main" id="{8B9D4632-76F9-409A-8488-925AB58A98F3}"/>
              </a:ext>
            </a:extLst>
          </p:cNvPr>
          <p:cNvGrpSpPr/>
          <p:nvPr/>
        </p:nvGrpSpPr>
        <p:grpSpPr>
          <a:xfrm>
            <a:off x="5423596" y="4525728"/>
            <a:ext cx="2520000" cy="576000"/>
            <a:chOff x="4016829" y="4452257"/>
            <a:chExt cx="2520000" cy="576000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765A7AF2-0680-4560-B937-61946CFB9297}"/>
                </a:ext>
              </a:extLst>
            </p:cNvPr>
            <p:cNvSpPr/>
            <p:nvPr/>
          </p:nvSpPr>
          <p:spPr>
            <a:xfrm>
              <a:off x="4016829" y="4452257"/>
              <a:ext cx="2520000" cy="576000"/>
            </a:xfrm>
            <a:custGeom>
              <a:avLst/>
              <a:gdLst>
                <a:gd name="connsiteX0" fmla="*/ 0 w 2438400"/>
                <a:gd name="connsiteY0" fmla="*/ 0 h 402772"/>
                <a:gd name="connsiteX1" fmla="*/ 0 w 2438400"/>
                <a:gd name="connsiteY1" fmla="*/ 185057 h 402772"/>
                <a:gd name="connsiteX2" fmla="*/ 2438400 w 2438400"/>
                <a:gd name="connsiteY2" fmla="*/ 185057 h 402772"/>
                <a:gd name="connsiteX3" fmla="*/ 2438400 w 2438400"/>
                <a:gd name="connsiteY3" fmla="*/ 402772 h 402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8400" h="402772">
                  <a:moveTo>
                    <a:pt x="0" y="0"/>
                  </a:moveTo>
                  <a:lnTo>
                    <a:pt x="0" y="185057"/>
                  </a:lnTo>
                  <a:lnTo>
                    <a:pt x="2438400" y="185057"/>
                  </a:lnTo>
                  <a:lnTo>
                    <a:pt x="2438400" y="402772"/>
                  </a:lnTo>
                </a:path>
              </a:pathLst>
            </a:cu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Isosceles Triangle 23">
              <a:extLst>
                <a:ext uri="{FF2B5EF4-FFF2-40B4-BE49-F238E27FC236}">
                  <a16:creationId xmlns:a16="http://schemas.microsoft.com/office/drawing/2014/main" id="{FE013461-7E59-4B20-A206-06DE7843F046}"/>
                </a:ext>
              </a:extLst>
            </p:cNvPr>
            <p:cNvSpPr/>
            <p:nvPr/>
          </p:nvSpPr>
          <p:spPr>
            <a:xfrm rot="16200000" flipV="1">
              <a:off x="5872735" y="4613873"/>
              <a:ext cx="250588" cy="216024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CA26B1E-732A-487E-AFC5-B369EE2FB023}"/>
              </a:ext>
            </a:extLst>
          </p:cNvPr>
          <p:cNvSpPr txBox="1"/>
          <p:nvPr/>
        </p:nvSpPr>
        <p:spPr>
          <a:xfrm>
            <a:off x="5441200" y="3486974"/>
            <a:ext cx="1312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HPC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D82456DD-7D48-44C6-9680-82E95B6F08A8}"/>
              </a:ext>
            </a:extLst>
          </p:cNvPr>
          <p:cNvSpPr>
            <a:spLocks noChangeAspect="1"/>
          </p:cNvSpPr>
          <p:nvPr/>
        </p:nvSpPr>
        <p:spPr>
          <a:xfrm>
            <a:off x="7855668" y="5237155"/>
            <a:ext cx="399243" cy="398945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C191455-0709-4027-8606-57437B14FBF5}"/>
              </a:ext>
            </a:extLst>
          </p:cNvPr>
          <p:cNvSpPr txBox="1"/>
          <p:nvPr/>
        </p:nvSpPr>
        <p:spPr>
          <a:xfrm>
            <a:off x="7512808" y="1719426"/>
            <a:ext cx="32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Parents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63F55D-C6E8-4E01-A34D-E160A1AD3A04}"/>
              </a:ext>
            </a:extLst>
          </p:cNvPr>
          <p:cNvSpPr txBox="1"/>
          <p:nvPr/>
        </p:nvSpPr>
        <p:spPr>
          <a:xfrm>
            <a:off x="7855668" y="5058854"/>
            <a:ext cx="32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Learner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6A141B-65F1-4467-B395-6244924F5A8F}"/>
              </a:ext>
            </a:extLst>
          </p:cNvPr>
          <p:cNvSpPr txBox="1"/>
          <p:nvPr/>
        </p:nvSpPr>
        <p:spPr>
          <a:xfrm>
            <a:off x="1534605" y="5205623"/>
            <a:ext cx="32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Peers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308EFF-65EA-4710-85B6-21C3372B4BC2}"/>
              </a:ext>
            </a:extLst>
          </p:cNvPr>
          <p:cNvSpPr txBox="1"/>
          <p:nvPr/>
        </p:nvSpPr>
        <p:spPr>
          <a:xfrm>
            <a:off x="1458816" y="2006258"/>
            <a:ext cx="32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Teachers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4" name="Group 17">
            <a:extLst>
              <a:ext uri="{FF2B5EF4-FFF2-40B4-BE49-F238E27FC236}">
                <a16:creationId xmlns:a16="http://schemas.microsoft.com/office/drawing/2014/main" id="{AD1412E2-0F50-42A5-9F96-ED637C3E5474}"/>
              </a:ext>
            </a:extLst>
          </p:cNvPr>
          <p:cNvGrpSpPr/>
          <p:nvPr/>
        </p:nvGrpSpPr>
        <p:grpSpPr>
          <a:xfrm rot="10800000">
            <a:off x="4307817" y="2459154"/>
            <a:ext cx="2520000" cy="576000"/>
            <a:chOff x="4016829" y="4452257"/>
            <a:chExt cx="2520000" cy="576000"/>
          </a:xfrm>
        </p:grpSpPr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DE57CE39-5D30-4A5B-BFA3-1318BAB12C68}"/>
                </a:ext>
              </a:extLst>
            </p:cNvPr>
            <p:cNvSpPr/>
            <p:nvPr/>
          </p:nvSpPr>
          <p:spPr>
            <a:xfrm>
              <a:off x="4016829" y="4452257"/>
              <a:ext cx="2520000" cy="576000"/>
            </a:xfrm>
            <a:custGeom>
              <a:avLst/>
              <a:gdLst>
                <a:gd name="connsiteX0" fmla="*/ 0 w 2438400"/>
                <a:gd name="connsiteY0" fmla="*/ 0 h 402772"/>
                <a:gd name="connsiteX1" fmla="*/ 0 w 2438400"/>
                <a:gd name="connsiteY1" fmla="*/ 185057 h 402772"/>
                <a:gd name="connsiteX2" fmla="*/ 2438400 w 2438400"/>
                <a:gd name="connsiteY2" fmla="*/ 185057 h 402772"/>
                <a:gd name="connsiteX3" fmla="*/ 2438400 w 2438400"/>
                <a:gd name="connsiteY3" fmla="*/ 402772 h 402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8400" h="402772">
                  <a:moveTo>
                    <a:pt x="0" y="0"/>
                  </a:moveTo>
                  <a:lnTo>
                    <a:pt x="0" y="185057"/>
                  </a:lnTo>
                  <a:lnTo>
                    <a:pt x="2438400" y="185057"/>
                  </a:lnTo>
                  <a:lnTo>
                    <a:pt x="2438400" y="402772"/>
                  </a:lnTo>
                </a:path>
              </a:pathLst>
            </a:custGeom>
            <a:ln w="28575">
              <a:solidFill>
                <a:schemeClr val="accent1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Isosceles Triangle 23">
              <a:extLst>
                <a:ext uri="{FF2B5EF4-FFF2-40B4-BE49-F238E27FC236}">
                  <a16:creationId xmlns:a16="http://schemas.microsoft.com/office/drawing/2014/main" id="{7C30C78B-A141-4BAD-8968-CF7BA9B8E7FD}"/>
                </a:ext>
              </a:extLst>
            </p:cNvPr>
            <p:cNvSpPr/>
            <p:nvPr/>
          </p:nvSpPr>
          <p:spPr>
            <a:xfrm rot="16200000" flipV="1">
              <a:off x="5872735" y="4605081"/>
              <a:ext cx="250588" cy="216024"/>
            </a:xfrm>
            <a:prstGeom prst="triangle">
              <a:avLst/>
            </a:prstGeom>
            <a:solidFill>
              <a:schemeClr val="accent1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pic>
        <p:nvPicPr>
          <p:cNvPr id="53" name="Picture 52">
            <a:extLst>
              <a:ext uri="{FF2B5EF4-FFF2-40B4-BE49-F238E27FC236}">
                <a16:creationId xmlns:a16="http://schemas.microsoft.com/office/drawing/2014/main" id="{B584FA69-AD26-4CD5-9EDE-78A59FDCA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124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4" y="12140"/>
            <a:ext cx="1170533" cy="11949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91138" y="1158836"/>
            <a:ext cx="33409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25"/>
              </a:spcBef>
            </a:pPr>
            <a:r>
              <a:rPr lang="en-US" sz="2800" b="1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AIM &amp; SPIRIT OF HPC</a:t>
            </a:r>
            <a:endParaRPr lang="en-US" sz="2800" u="sng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5870" y="5975184"/>
            <a:ext cx="26541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63551" y="118948"/>
            <a:ext cx="11879768" cy="657178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1" name="Rectangle 70"/>
          <p:cNvSpPr/>
          <p:nvPr/>
        </p:nvSpPr>
        <p:spPr>
          <a:xfrm>
            <a:off x="573797" y="2711947"/>
            <a:ext cx="20513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 process of learning needs to be given more importance than the product.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357002" y="2721944"/>
            <a:ext cx="18275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Assessment ‘As’, </a:t>
            </a:r>
          </a:p>
          <a:p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‘Of’ and ‘For’</a:t>
            </a:r>
          </a:p>
          <a:p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learning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433022" y="2724163"/>
            <a:ext cx="22206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Provide insights regarding the learner's strengths, areas of interest as well as scope for improvements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9358072" y="2691441"/>
            <a:ext cx="22601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  a dynamic and continuous process aiding the growth and the development of the learner instead of assessing or judging the final outcome only</a:t>
            </a:r>
          </a:p>
          <a:p>
            <a:endParaRPr lang="en-US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2647602" y="2711947"/>
            <a:ext cx="7527" cy="271753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5872646" y="2721944"/>
            <a:ext cx="7527" cy="271753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cxnSpLocks/>
          </p:cNvCxnSpPr>
          <p:nvPr/>
        </p:nvCxnSpPr>
        <p:spPr>
          <a:xfrm>
            <a:off x="8801991" y="2691441"/>
            <a:ext cx="0" cy="2748037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444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697</TotalTime>
  <Words>1268</Words>
  <Application>Microsoft Office PowerPoint</Application>
  <PresentationFormat>Widescreen</PresentationFormat>
  <Paragraphs>117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Calibari</vt:lpstr>
      <vt:lpstr>Calibri</vt:lpstr>
      <vt:lpstr>Calibri Light</vt:lpstr>
      <vt:lpstr>Cambria</vt:lpstr>
      <vt:lpstr>MS Reference Sans Serif</vt:lpstr>
      <vt:lpstr>Open Sauce</vt:lpstr>
      <vt:lpstr>Open Sauce Bold</vt:lpstr>
      <vt:lpstr>Open Sauce SemiBold Bold</vt:lpstr>
      <vt:lpstr>Raleway Thin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user</cp:lastModifiedBy>
  <cp:revision>105</cp:revision>
  <dcterms:created xsi:type="dcterms:W3CDTF">2021-03-17T12:40:22Z</dcterms:created>
  <dcterms:modified xsi:type="dcterms:W3CDTF">2021-09-14T11:32:53Z</dcterms:modified>
</cp:coreProperties>
</file>